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4"/>
    <p:sldMasterId id="2147483697" r:id="rId5"/>
    <p:sldMasterId id="2147483683" r:id="rId6"/>
  </p:sldMasterIdLst>
  <p:notesMasterIdLst>
    <p:notesMasterId r:id="rId16"/>
  </p:notesMasterIdLst>
  <p:handoutMasterIdLst>
    <p:handoutMasterId r:id="rId17"/>
  </p:handoutMasterIdLst>
  <p:sldIdLst>
    <p:sldId id="307" r:id="rId7"/>
    <p:sldId id="325" r:id="rId8"/>
    <p:sldId id="337" r:id="rId9"/>
    <p:sldId id="317" r:id="rId10"/>
    <p:sldId id="341" r:id="rId11"/>
    <p:sldId id="340" r:id="rId12"/>
    <p:sldId id="319" r:id="rId13"/>
    <p:sldId id="333" r:id="rId14"/>
    <p:sldId id="335" r:id="rId15"/>
  </p:sldIdLst>
  <p:sldSz cx="12192000" cy="6858000"/>
  <p:notesSz cx="6858000" cy="9144000"/>
  <p:embeddedFontLst>
    <p:embeddedFont>
      <p:font typeface="Roboto" panose="020000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070BBAEF-DA25-4F33-9769-D08C236520D5}">
          <p14:sldIdLst/>
        </p14:section>
        <p14:section name="Instructions" id="{0F6882EC-48D0-4D58-8DE3-0447AF49D663}">
          <p14:sldIdLst>
            <p14:sldId id="307"/>
            <p14:sldId id="325"/>
            <p14:sldId id="337"/>
            <p14:sldId id="317"/>
            <p14:sldId id="341"/>
            <p14:sldId id="340"/>
            <p14:sldId id="319"/>
            <p14:sldId id="333"/>
            <p14:sldId id="3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7D923A-088C-F401-AA1A-AB0A1A80C12B}" name="Reyna, Isabella P" initials="IR" userId="S::ireyna3@gatech.edu::363ba191-a8cf-4388-a85d-95f9f7fbbea3" providerId="AD"/>
  <p188:author id="{1D206A88-3F0A-7911-1F55-129D0B4293AC}" name="Fang, Jerry J" initials="FJ" userId="S::jfang312@gatech.edu::4c72afef-87b7-4d1b-ac89-14ec07f2f1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369"/>
    <a:srgbClr val="003057"/>
    <a:srgbClr val="004376"/>
    <a:srgbClr val="54585A"/>
    <a:srgbClr val="DCCC6A"/>
    <a:srgbClr val="FFCC00"/>
    <a:srgbClr val="F9F6E5"/>
    <a:srgbClr val="FF640F"/>
    <a:srgbClr val="6D613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EF3479-DEE6-CE72-9148-229029068F08}" v="2" dt="2024-12-01T16:19:39.382"/>
    <p1510:client id="{DA099E50-FB40-CDDD-D99F-306902C1D9DF}" v="1" dt="2024-12-01T16:16:35.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5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1.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12/18/2024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JERRY</a:t>
            </a:r>
          </a:p>
        </p:txBody>
      </p:sp>
      <p:sp>
        <p:nvSpPr>
          <p:cNvPr id="4" name="Slide Number Placeholder 3"/>
          <p:cNvSpPr>
            <a:spLocks noGrp="1"/>
          </p:cNvSpPr>
          <p:nvPr>
            <p:ph type="sldNum" sz="quarter" idx="5"/>
          </p:nvPr>
        </p:nvSpPr>
        <p:spPr/>
        <p:txBody>
          <a:bodyPr/>
          <a:lstStyle/>
          <a:p>
            <a:fld id="{7AA5D7CC-4584-7D4D-9AC5-26861B0A276E}" type="slidenum">
              <a:rPr lang="en-US" smtClean="0"/>
              <a:t>1</a:t>
            </a:fld>
            <a:endParaRPr lang="en-US"/>
          </a:p>
        </p:txBody>
      </p:sp>
    </p:spTree>
    <p:extLst>
      <p:ext uri="{BB962C8B-B14F-4D97-AF65-F5344CB8AC3E}">
        <p14:creationId xmlns:p14="http://schemas.microsoft.com/office/powerpoint/2010/main" val="1865617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JERRY</a:t>
            </a:r>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31997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JERRY</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78423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ISABELLA</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19938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9FD7-2674-8FF2-256E-84F4E2AA3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F961C-739A-2ACE-75D2-9A8CC5811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BA586-B4DC-4D80-F684-2EF254BE7C63}"/>
              </a:ext>
            </a:extLst>
          </p:cNvPr>
          <p:cNvSpPr>
            <a:spLocks noGrp="1"/>
          </p:cNvSpPr>
          <p:nvPr>
            <p:ph type="body" idx="1"/>
          </p:nvPr>
        </p:nvSpPr>
        <p:spPr/>
        <p:txBody>
          <a:bodyPr/>
          <a:lstStyle/>
          <a:p>
            <a:r>
              <a:rPr lang="en-US"/>
              <a:t>BEN</a:t>
            </a:r>
          </a:p>
          <a:p>
            <a:endParaRPr lang="en-US"/>
          </a:p>
        </p:txBody>
      </p:sp>
      <p:sp>
        <p:nvSpPr>
          <p:cNvPr id="4" name="Slide Number Placeholder 3">
            <a:extLst>
              <a:ext uri="{FF2B5EF4-FFF2-40B4-BE49-F238E27FC236}">
                <a16:creationId xmlns:a16="http://schemas.microsoft.com/office/drawing/2014/main" id="{4517930C-F929-C00A-9564-73C2AB223711}"/>
              </a:ext>
            </a:extLst>
          </p:cNvPr>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374196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ISABELLA</a:t>
            </a:r>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2826100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ERICK</a:t>
            </a:r>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108593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ERICK</a:t>
            </a: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364481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fontAlgn="ctr">
              <a:spcBef>
                <a:spcPts val="0"/>
              </a:spcBef>
              <a:buFont typeface="+mj-lt"/>
              <a:buNone/>
            </a:pPr>
            <a:r>
              <a:rPr lang="en-US"/>
              <a:t>BEN</a:t>
            </a:r>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622119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12/18/2024</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12/18/2024</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12/18/2024</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normAutofit fontScale="90000"/>
          </a:bodyPr>
          <a:lstStyle/>
          <a:p>
            <a:r>
              <a:rPr lang="en-US"/>
              <a:t>Project Final Presentation</a:t>
            </a:r>
            <a:br>
              <a:rPr lang="en-US"/>
            </a:br>
            <a:r>
              <a:rPr lang="en-US" sz="2700"/>
              <a:t>Identifying Key Variables to Explain Employee Performance</a:t>
            </a:r>
            <a:endParaRPr lang="en-US"/>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a:xfrm>
            <a:off x="2447108" y="4441370"/>
            <a:ext cx="8906692" cy="1050892"/>
          </a:xfrm>
        </p:spPr>
        <p:txBody>
          <a:bodyPr>
            <a:normAutofit/>
          </a:bodyPr>
          <a:lstStyle/>
          <a:p>
            <a:r>
              <a:rPr lang="en-US" sz="1600">
                <a:latin typeface="Calibri" panose="020F0502020204030204" pitchFamily="34" charset="0"/>
                <a:ea typeface="Calibri" panose="020F0502020204030204" pitchFamily="34" charset="0"/>
                <a:cs typeface="Calibri" panose="020F0502020204030204" pitchFamily="34" charset="0"/>
              </a:rPr>
              <a:t>MGT 6203  | Fall 2024 | 11/29/2024</a:t>
            </a:r>
          </a:p>
          <a:p>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Ben Mascott </a:t>
            </a:r>
            <a:r>
              <a:rPr lang="en-US" sz="1600">
                <a:latin typeface="Calibri" panose="020F0502020204030204" pitchFamily="34" charset="0"/>
                <a:ea typeface="Calibri" panose="020F0502020204030204" pitchFamily="34" charset="0"/>
                <a:cs typeface="Calibri" panose="020F0502020204030204" pitchFamily="34" charset="0"/>
              </a:rPr>
              <a:t>(Analysis Co-lead),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Erick Ordonez </a:t>
            </a:r>
            <a:r>
              <a:rPr lang="en-US" sz="1600">
                <a:latin typeface="Calibri" panose="020F0502020204030204" pitchFamily="34" charset="0"/>
                <a:ea typeface="Calibri" panose="020F0502020204030204" pitchFamily="34" charset="0"/>
                <a:cs typeface="Calibri" panose="020F0502020204030204" pitchFamily="34" charset="0"/>
              </a:rPr>
              <a:t>(Project Manager), </a:t>
            </a:r>
          </a:p>
          <a:p>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Jerry Fang </a:t>
            </a:r>
            <a:r>
              <a:rPr lang="en-US" sz="1600">
                <a:latin typeface="Calibri" panose="020F0502020204030204" pitchFamily="34" charset="0"/>
                <a:ea typeface="Calibri" panose="020F0502020204030204" pitchFamily="34" charset="0"/>
                <a:cs typeface="Calibri" panose="020F0502020204030204" pitchFamily="34" charset="0"/>
              </a:rPr>
              <a:t>(Data Visualization Lead),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Isabella Reyna </a:t>
            </a:r>
            <a:r>
              <a:rPr lang="en-US" sz="1600">
                <a:latin typeface="Calibri" panose="020F0502020204030204" pitchFamily="34" charset="0"/>
                <a:ea typeface="Calibri" panose="020F0502020204030204" pitchFamily="34" charset="0"/>
                <a:cs typeface="Calibri" panose="020F0502020204030204" pitchFamily="34" charset="0"/>
              </a:rPr>
              <a:t>(Analysis Co-lead)</a:t>
            </a:r>
          </a:p>
        </p:txBody>
      </p:sp>
    </p:spTree>
    <p:extLst>
      <p:ext uri="{BB962C8B-B14F-4D97-AF65-F5344CB8AC3E}">
        <p14:creationId xmlns:p14="http://schemas.microsoft.com/office/powerpoint/2010/main" val="3862558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2047F-C6ED-E04D-77DE-E8F1139EBF47}"/>
              </a:ext>
            </a:extLst>
          </p:cNvPr>
          <p:cNvSpPr>
            <a:spLocks noGrp="1"/>
          </p:cNvSpPr>
          <p:nvPr>
            <p:ph idx="1"/>
          </p:nvPr>
        </p:nvSpPr>
        <p:spPr>
          <a:xfrm>
            <a:off x="562841" y="1493378"/>
            <a:ext cx="11066317" cy="4448547"/>
          </a:xfrm>
        </p:spPr>
        <p:txBody>
          <a:bodyPr vert="horz" lIns="91440" tIns="45720" rIns="91440" bIns="45720" rtlCol="0" anchor="t">
            <a:normAutofit lnSpcReduction="10000"/>
          </a:bodyPr>
          <a:lstStyle/>
          <a:p>
            <a:pPr marL="0" indent="0">
              <a:buNone/>
            </a:pPr>
            <a:r>
              <a:rPr lang="en-US" sz="2000" b="1">
                <a:solidFill>
                  <a:srgbClr val="B3A369"/>
                </a:solidFill>
                <a:latin typeface="Calibri" panose="020F0502020204030204" pitchFamily="34" charset="0"/>
                <a:ea typeface="Calibri" panose="020F0502020204030204" pitchFamily="34" charset="0"/>
                <a:cs typeface="Calibri" panose="020F0502020204030204" pitchFamily="34" charset="0"/>
              </a:rPr>
              <a:t>Business Problem</a:t>
            </a:r>
          </a:p>
          <a:p>
            <a:pPr marL="0" indent="0">
              <a:buNone/>
            </a:pPr>
            <a:r>
              <a:rPr lang="en-US" sz="1800">
                <a:latin typeface="Calibri" panose="020F0502020204030204" pitchFamily="34" charset="0"/>
                <a:ea typeface="Calibri" panose="020F0502020204030204" pitchFamily="34" charset="0"/>
                <a:cs typeface="Calibri" panose="020F0502020204030204" pitchFamily="34" charset="0"/>
              </a:rPr>
              <a:t>Our team collaborated closely with the Human Resources (HR) department at a firm to address challenges in improving employee performance but given limited time and resources. HR needed to find a data-driven approach to identify key factors that best explain the variability in employee performance and prioritize initiatives by developing a model to predict performance.</a:t>
            </a:r>
          </a:p>
          <a:p>
            <a:pPr marL="0" indent="0">
              <a:buNone/>
            </a:pPr>
            <a:r>
              <a:rPr lang="en-US" sz="1800">
                <a:latin typeface="Calibri" panose="020F0502020204030204" pitchFamily="34" charset="0"/>
                <a:ea typeface="Calibri" panose="020F0502020204030204" pitchFamily="34" charset="0"/>
                <a:cs typeface="Calibri" panose="020F0502020204030204" pitchFamily="34" charset="0"/>
              </a:rPr>
              <a:t>By utilizing linear and non-linear predictive models, we analyzed the employee data to uncover actionable insights that allowed HR to focus on key factors, while also reducing time and money spent on less significant factors. This approach has not only optimized its time and costs but also enabled HR to produce strategies to enhance employee productivity, which helped them to foster a more engaged, productive, and efficient workplace. </a:t>
            </a:r>
            <a:endParaRPr lang="en-US" sz="1600">
              <a:latin typeface="Roboto"/>
              <a:ea typeface="Roboto"/>
              <a:cs typeface="Roboto"/>
            </a:endParaRPr>
          </a:p>
          <a:p>
            <a:pPr marL="0" indent="0">
              <a:buNone/>
            </a:pPr>
            <a:r>
              <a:rPr lang="en-US" sz="2000" b="1">
                <a:solidFill>
                  <a:srgbClr val="B3A369"/>
                </a:solidFill>
                <a:latin typeface="Calibri" panose="020F0502020204030204" pitchFamily="34" charset="0"/>
                <a:ea typeface="Calibri" panose="020F0502020204030204" pitchFamily="34" charset="0"/>
                <a:cs typeface="Calibri" panose="020F0502020204030204" pitchFamily="34" charset="0"/>
              </a:rPr>
              <a:t>Project Objectives</a:t>
            </a:r>
          </a:p>
          <a:p>
            <a:pPr marL="457200" indent="-457200">
              <a:buAutoNum type="arabicPeriod"/>
            </a:pPr>
            <a:r>
              <a:rPr lang="en-US" sz="1800">
                <a:latin typeface="Calibri" panose="020F0502020204030204" pitchFamily="34" charset="0"/>
                <a:ea typeface="Calibri" panose="020F0502020204030204" pitchFamily="34" charset="0"/>
                <a:cs typeface="Calibri" panose="020F0502020204030204" pitchFamily="34" charset="0"/>
              </a:rPr>
              <a:t>Identify significant factors, such as years of experience, job satisfaction, and education level, that significantly impact employee performance, allowing HR to design targeted support and intervention efforts aimed at low-performing employees. </a:t>
            </a:r>
          </a:p>
          <a:p>
            <a:pPr marL="457200" indent="-457200">
              <a:buAutoNum type="arabicPeriod"/>
            </a:pPr>
            <a:r>
              <a:rPr lang="en-US" sz="1800">
                <a:latin typeface="Calibri" panose="020F0502020204030204" pitchFamily="34" charset="0"/>
                <a:ea typeface="Calibri" panose="020F0502020204030204" pitchFamily="34" charset="0"/>
                <a:cs typeface="Calibri" panose="020F0502020204030204" pitchFamily="34" charset="0"/>
              </a:rPr>
              <a:t>Develop predictive models to help HR to allocate their resources efficiently by identifying employees who are at risk of being low-performers and provide proactive support to them. </a:t>
            </a:r>
          </a:p>
        </p:txBody>
      </p:sp>
      <p:sp>
        <p:nvSpPr>
          <p:cNvPr id="3" name="Title 2">
            <a:extLst>
              <a:ext uri="{FF2B5EF4-FFF2-40B4-BE49-F238E27FC236}">
                <a16:creationId xmlns:a16="http://schemas.microsoft.com/office/drawing/2014/main" id="{98BD9400-370C-6FCF-192D-1D02B456560B}"/>
              </a:ext>
            </a:extLst>
          </p:cNvPr>
          <p:cNvSpPr>
            <a:spLocks noGrp="1"/>
          </p:cNvSpPr>
          <p:nvPr>
            <p:ph type="title"/>
          </p:nvPr>
        </p:nvSpPr>
        <p:spPr>
          <a:xfrm>
            <a:off x="199158" y="474768"/>
            <a:ext cx="11430000" cy="570261"/>
          </a:xfrm>
        </p:spPr>
        <p:txBody>
          <a:bodyPr>
            <a:normAutofit fontScale="90000"/>
          </a:bodyPr>
          <a:lstStyle/>
          <a:p>
            <a:r>
              <a:rPr lang="en-US">
                <a:latin typeface="Roboto"/>
                <a:ea typeface="Roboto"/>
                <a:cs typeface="Roboto"/>
              </a:rPr>
              <a:t>Introduction and Problem Statement</a:t>
            </a:r>
            <a:endParaRPr lang="en-US"/>
          </a:p>
        </p:txBody>
      </p:sp>
    </p:spTree>
    <p:extLst>
      <p:ext uri="{BB962C8B-B14F-4D97-AF65-F5344CB8AC3E}">
        <p14:creationId xmlns:p14="http://schemas.microsoft.com/office/powerpoint/2010/main" val="114386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BD9400-370C-6FCF-192D-1D02B456560B}"/>
              </a:ext>
            </a:extLst>
          </p:cNvPr>
          <p:cNvSpPr>
            <a:spLocks noGrp="1"/>
          </p:cNvSpPr>
          <p:nvPr>
            <p:ph type="title"/>
          </p:nvPr>
        </p:nvSpPr>
        <p:spPr>
          <a:xfrm>
            <a:off x="174832" y="353335"/>
            <a:ext cx="11787908" cy="526613"/>
          </a:xfrm>
        </p:spPr>
        <p:txBody>
          <a:bodyPr>
            <a:normAutofit fontScale="90000"/>
          </a:bodyPr>
          <a:lstStyle/>
          <a:p>
            <a:r>
              <a:rPr lang="en-US">
                <a:latin typeface="Roboto"/>
                <a:ea typeface="Roboto"/>
                <a:cs typeface="Roboto"/>
              </a:rPr>
              <a:t>Key Insights and Findings </a:t>
            </a:r>
            <a:endParaRPr lang="en-US"/>
          </a:p>
        </p:txBody>
      </p:sp>
      <p:sp>
        <p:nvSpPr>
          <p:cNvPr id="5" name="TextBox 4">
            <a:extLst>
              <a:ext uri="{FF2B5EF4-FFF2-40B4-BE49-F238E27FC236}">
                <a16:creationId xmlns:a16="http://schemas.microsoft.com/office/drawing/2014/main" id="{EEB13EF5-F16D-1DB0-7347-B1D124A56713}"/>
              </a:ext>
            </a:extLst>
          </p:cNvPr>
          <p:cNvSpPr txBox="1"/>
          <p:nvPr/>
        </p:nvSpPr>
        <p:spPr>
          <a:xfrm>
            <a:off x="544286" y="932580"/>
            <a:ext cx="11049000" cy="830997"/>
          </a:xfrm>
          <a:prstGeom prst="rect">
            <a:avLst/>
          </a:prstGeom>
          <a:noFill/>
        </p:spPr>
        <p:txBody>
          <a:bodyPr wrap="square" lIns="91440" tIns="45720" rIns="91440" bIns="45720" anchor="t">
            <a:spAutoFit/>
          </a:bodyPr>
          <a:lstStyle/>
          <a:p>
            <a:r>
              <a:rPr lang="en-US" sz="1600">
                <a:latin typeface="Calibri"/>
                <a:ea typeface="Calibri"/>
                <a:cs typeface="Calibri"/>
              </a:rPr>
              <a:t>An </a:t>
            </a:r>
            <a:r>
              <a:rPr lang="en-US" sz="1600" b="1">
                <a:latin typeface="Calibri"/>
                <a:ea typeface="Calibri"/>
                <a:cs typeface="Calibri"/>
              </a:rPr>
              <a:t>80/20 train/test split </a:t>
            </a:r>
            <a:r>
              <a:rPr lang="en-US" sz="1600">
                <a:latin typeface="Calibri"/>
                <a:ea typeface="Calibri"/>
                <a:cs typeface="Calibri"/>
              </a:rPr>
              <a:t>was used. </a:t>
            </a:r>
            <a:r>
              <a:rPr lang="en-US" sz="1600" b="1">
                <a:latin typeface="Calibri"/>
                <a:ea typeface="Calibri"/>
                <a:cs typeface="Calibri"/>
              </a:rPr>
              <a:t>5 models </a:t>
            </a:r>
            <a:r>
              <a:rPr lang="en-US" sz="1600">
                <a:latin typeface="Calibri"/>
                <a:ea typeface="Calibri"/>
                <a:cs typeface="Calibri"/>
              </a:rPr>
              <a:t>were trained on the same training set, and their respective performance was evaluated on the test set. The Mean Squared Prediction Error (</a:t>
            </a:r>
            <a:r>
              <a:rPr lang="en-US" sz="1600" b="1">
                <a:latin typeface="Calibri"/>
                <a:ea typeface="Calibri"/>
                <a:cs typeface="Calibri"/>
              </a:rPr>
              <a:t>MSPE</a:t>
            </a:r>
            <a:r>
              <a:rPr lang="en-US" sz="1600">
                <a:latin typeface="Calibri"/>
                <a:ea typeface="Calibri"/>
                <a:cs typeface="Calibri"/>
              </a:rPr>
              <a:t>) and Mean Absolute Error (</a:t>
            </a:r>
            <a:r>
              <a:rPr lang="en-US" sz="1600" b="1">
                <a:latin typeface="Calibri"/>
                <a:ea typeface="Calibri"/>
                <a:cs typeface="Calibri"/>
              </a:rPr>
              <a:t>MAE</a:t>
            </a:r>
            <a:r>
              <a:rPr lang="en-US" sz="1600">
                <a:latin typeface="Calibri"/>
                <a:ea typeface="Calibri"/>
                <a:cs typeface="Calibri"/>
              </a:rPr>
              <a:t>) for each model was calculated using the </a:t>
            </a:r>
            <a:r>
              <a:rPr lang="en-US" sz="1600" b="1">
                <a:latin typeface="Calibri"/>
                <a:ea typeface="Calibri"/>
                <a:cs typeface="Calibri"/>
              </a:rPr>
              <a:t>test set</a:t>
            </a:r>
            <a:r>
              <a:rPr lang="en-US" sz="1600">
                <a:latin typeface="Calibri"/>
                <a:ea typeface="Calibri"/>
                <a:cs typeface="Calibri"/>
              </a:rPr>
              <a:t>. The results are shown below.</a:t>
            </a:r>
          </a:p>
        </p:txBody>
      </p:sp>
      <p:graphicFrame>
        <p:nvGraphicFramePr>
          <p:cNvPr id="7" name="Table 6">
            <a:extLst>
              <a:ext uri="{FF2B5EF4-FFF2-40B4-BE49-F238E27FC236}">
                <a16:creationId xmlns:a16="http://schemas.microsoft.com/office/drawing/2014/main" id="{DBB92D01-9319-C305-D415-3109132CD732}"/>
              </a:ext>
            </a:extLst>
          </p:cNvPr>
          <p:cNvGraphicFramePr>
            <a:graphicFrameLocks noGrp="1"/>
          </p:cNvGraphicFramePr>
          <p:nvPr>
            <p:extLst>
              <p:ext uri="{D42A27DB-BD31-4B8C-83A1-F6EECF244321}">
                <p14:modId xmlns:p14="http://schemas.microsoft.com/office/powerpoint/2010/main" val="2950054165"/>
              </p:ext>
            </p:extLst>
          </p:nvPr>
        </p:nvGraphicFramePr>
        <p:xfrm>
          <a:off x="840477" y="1801148"/>
          <a:ext cx="6280092" cy="2507160"/>
        </p:xfrm>
        <a:graphic>
          <a:graphicData uri="http://schemas.openxmlformats.org/drawingml/2006/table">
            <a:tbl>
              <a:tblPr firstRow="1" bandRow="1">
                <a:tableStyleId>{5C22544A-7EE6-4342-B048-85BDC9FD1C3A}</a:tableStyleId>
              </a:tblPr>
              <a:tblGrid>
                <a:gridCol w="1785258">
                  <a:extLst>
                    <a:ext uri="{9D8B030D-6E8A-4147-A177-3AD203B41FA5}">
                      <a16:colId xmlns:a16="http://schemas.microsoft.com/office/drawing/2014/main" val="3629408784"/>
                    </a:ext>
                  </a:extLst>
                </a:gridCol>
                <a:gridCol w="1099457">
                  <a:extLst>
                    <a:ext uri="{9D8B030D-6E8A-4147-A177-3AD203B41FA5}">
                      <a16:colId xmlns:a16="http://schemas.microsoft.com/office/drawing/2014/main" val="2597463532"/>
                    </a:ext>
                  </a:extLst>
                </a:gridCol>
                <a:gridCol w="1175657">
                  <a:extLst>
                    <a:ext uri="{9D8B030D-6E8A-4147-A177-3AD203B41FA5}">
                      <a16:colId xmlns:a16="http://schemas.microsoft.com/office/drawing/2014/main" val="1645203394"/>
                    </a:ext>
                  </a:extLst>
                </a:gridCol>
                <a:gridCol w="2219720">
                  <a:extLst>
                    <a:ext uri="{9D8B030D-6E8A-4147-A177-3AD203B41FA5}">
                      <a16:colId xmlns:a16="http://schemas.microsoft.com/office/drawing/2014/main" val="32160264"/>
                    </a:ext>
                  </a:extLst>
                </a:gridCol>
              </a:tblGrid>
              <a:tr h="542470">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Model</a:t>
                      </a: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MSPE</a:t>
                      </a: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MAE</a:t>
                      </a: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 of Predictors</a:t>
                      </a:r>
                    </a:p>
                    <a:p>
                      <a:pPr algn="ctr"/>
                      <a:r>
                        <a:rPr lang="en-US" sz="1600">
                          <a:latin typeface="Calibri" panose="020F0502020204030204" pitchFamily="34" charset="0"/>
                          <a:ea typeface="Calibri" panose="020F0502020204030204" pitchFamily="34" charset="0"/>
                          <a:cs typeface="Calibri" panose="020F0502020204030204" pitchFamily="34" charset="0"/>
                        </a:rPr>
                        <a:t>(including dummies)</a:t>
                      </a:r>
                    </a:p>
                  </a:txBody>
                  <a:tcPr/>
                </a:tc>
                <a:extLst>
                  <a:ext uri="{0D108BD9-81ED-4DB2-BD59-A6C34878D82A}">
                    <a16:rowId xmlns:a16="http://schemas.microsoft.com/office/drawing/2014/main" val="1719649985"/>
                  </a:ext>
                </a:extLst>
              </a:tr>
              <a:tr h="311920">
                <a:tc>
                  <a:txBody>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Full Model</a:t>
                      </a: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101.201</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7.940675 </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29</a:t>
                      </a:r>
                    </a:p>
                  </a:txBody>
                  <a:tcPr/>
                </a:tc>
                <a:extLst>
                  <a:ext uri="{0D108BD9-81ED-4DB2-BD59-A6C34878D82A}">
                    <a16:rowId xmlns:a16="http://schemas.microsoft.com/office/drawing/2014/main" val="3656340673"/>
                  </a:ext>
                </a:extLst>
              </a:tr>
              <a:tr h="542470">
                <a:tc>
                  <a:txBody>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Stepwise Model</a:t>
                      </a: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101.1876</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7.932867 </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8</a:t>
                      </a:r>
                    </a:p>
                  </a:txBody>
                  <a:tcPr/>
                </a:tc>
                <a:extLst>
                  <a:ext uri="{0D108BD9-81ED-4DB2-BD59-A6C34878D82A}">
                    <a16:rowId xmlns:a16="http://schemas.microsoft.com/office/drawing/2014/main" val="4142975380"/>
                  </a:ext>
                </a:extLst>
              </a:tr>
              <a:tr h="311920">
                <a:tc>
                  <a:txBody>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LASSO</a:t>
                      </a: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101.094</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7.936827 </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3383370160"/>
                  </a:ext>
                </a:extLst>
              </a:tr>
              <a:tr h="311920">
                <a:tc>
                  <a:txBody>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Decision Tree</a:t>
                      </a: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124.1864</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8.812438 </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29</a:t>
                      </a:r>
                    </a:p>
                  </a:txBody>
                  <a:tcPr/>
                </a:tc>
                <a:extLst>
                  <a:ext uri="{0D108BD9-81ED-4DB2-BD59-A6C34878D82A}">
                    <a16:rowId xmlns:a16="http://schemas.microsoft.com/office/drawing/2014/main" val="2079683889"/>
                  </a:ext>
                </a:extLst>
              </a:tr>
              <a:tr h="379730">
                <a:tc>
                  <a:txBody>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Random Forest </a:t>
                      </a: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105.2443</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8.102373 </a:t>
                      </a: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r>
                        <a:rPr lang="en-US" sz="1600">
                          <a:latin typeface="Calibri" panose="020F0502020204030204" pitchFamily="34" charset="0"/>
                          <a:ea typeface="Calibri" panose="020F0502020204030204" pitchFamily="34" charset="0"/>
                          <a:cs typeface="Calibri" panose="020F0502020204030204" pitchFamily="34" charset="0"/>
                        </a:rPr>
                        <a:t>29</a:t>
                      </a:r>
                    </a:p>
                  </a:txBody>
                  <a:tcPr/>
                </a:tc>
                <a:extLst>
                  <a:ext uri="{0D108BD9-81ED-4DB2-BD59-A6C34878D82A}">
                    <a16:rowId xmlns:a16="http://schemas.microsoft.com/office/drawing/2014/main" val="2977870829"/>
                  </a:ext>
                </a:extLst>
              </a:tr>
            </a:tbl>
          </a:graphicData>
        </a:graphic>
      </p:graphicFrame>
      <p:sp>
        <p:nvSpPr>
          <p:cNvPr id="11" name="TextBox 10">
            <a:extLst>
              <a:ext uri="{FF2B5EF4-FFF2-40B4-BE49-F238E27FC236}">
                <a16:creationId xmlns:a16="http://schemas.microsoft.com/office/drawing/2014/main" id="{E670E2CE-71AF-84B6-87E4-25968DE38471}"/>
              </a:ext>
            </a:extLst>
          </p:cNvPr>
          <p:cNvSpPr txBox="1"/>
          <p:nvPr/>
        </p:nvSpPr>
        <p:spPr>
          <a:xfrm>
            <a:off x="544286" y="4572236"/>
            <a:ext cx="11049000" cy="1815882"/>
          </a:xfrm>
          <a:prstGeom prst="rect">
            <a:avLst/>
          </a:prstGeom>
          <a:noFill/>
        </p:spPr>
        <p:txBody>
          <a:bodyPr wrap="square" lIns="91440" tIns="45720" rIns="91440" bIns="45720" anchor="t">
            <a:spAutoFit/>
          </a:bodyPr>
          <a:lstStyle/>
          <a:p>
            <a:r>
              <a:rPr lang="en-US" sz="1600">
                <a:latin typeface="Calibri" panose="020F0502020204030204" pitchFamily="34" charset="0"/>
                <a:ea typeface="Calibri" panose="020F0502020204030204" pitchFamily="34" charset="0"/>
                <a:cs typeface="Calibri" panose="020F0502020204030204" pitchFamily="34" charset="0"/>
              </a:rPr>
              <a:t>The Stepwise Model is the Selected Model.</a:t>
            </a:r>
          </a:p>
          <a:p>
            <a:r>
              <a:rPr lang="en-US" sz="1600" b="1" err="1">
                <a:latin typeface="Calibri" panose="020F0502020204030204" pitchFamily="34" charset="0"/>
                <a:ea typeface="Calibri" panose="020F0502020204030204" pitchFamily="34" charset="0"/>
                <a:cs typeface="Calibri" panose="020F0502020204030204" pitchFamily="34" charset="0"/>
              </a:rPr>
              <a:t>Performance_Score</a:t>
            </a:r>
            <a:r>
              <a:rPr lang="en-US" sz="1600" b="1">
                <a:latin typeface="Calibri" panose="020F0502020204030204" pitchFamily="34" charset="0"/>
                <a:ea typeface="Calibri" panose="020F0502020204030204" pitchFamily="34" charset="0"/>
                <a:cs typeface="Calibri" panose="020F0502020204030204" pitchFamily="34" charset="0"/>
              </a:rPr>
              <a:t> ~ Experience + </a:t>
            </a:r>
            <a:r>
              <a:rPr lang="en-US" sz="1600" b="1" err="1">
                <a:latin typeface="Calibri" panose="020F0502020204030204" pitchFamily="34" charset="0"/>
                <a:ea typeface="Calibri" panose="020F0502020204030204" pitchFamily="34" charset="0"/>
                <a:cs typeface="Calibri" panose="020F0502020204030204" pitchFamily="34" charset="0"/>
              </a:rPr>
              <a:t>Work_Hours_Per_Week</a:t>
            </a:r>
            <a:r>
              <a:rPr lang="en-US" sz="1600" b="1">
                <a:latin typeface="Calibri" panose="020F0502020204030204" pitchFamily="34" charset="0"/>
                <a:ea typeface="Calibri" panose="020F0502020204030204" pitchFamily="34" charset="0"/>
                <a:cs typeface="Calibri" panose="020F0502020204030204" pitchFamily="34" charset="0"/>
              </a:rPr>
              <a:t> + Age + </a:t>
            </a:r>
            <a:r>
              <a:rPr lang="en-US" sz="1600" b="1" err="1">
                <a:latin typeface="Calibri" panose="020F0502020204030204" pitchFamily="34" charset="0"/>
                <a:ea typeface="Calibri" panose="020F0502020204030204" pitchFamily="34" charset="0"/>
                <a:cs typeface="Calibri" panose="020F0502020204030204" pitchFamily="34" charset="0"/>
              </a:rPr>
              <a:t>Education_Level</a:t>
            </a:r>
            <a:r>
              <a:rPr lang="en-US" sz="1600" b="1">
                <a:latin typeface="Calibri" panose="020F0502020204030204" pitchFamily="34" charset="0"/>
                <a:ea typeface="Calibri" panose="020F0502020204030204" pitchFamily="34" charset="0"/>
                <a:cs typeface="Calibri" panose="020F0502020204030204" pitchFamily="34" charset="0"/>
              </a:rPr>
              <a:t> + </a:t>
            </a:r>
            <a:r>
              <a:rPr lang="en-US" sz="1600" b="1" err="1">
                <a:latin typeface="Calibri" panose="020F0502020204030204" pitchFamily="34" charset="0"/>
                <a:ea typeface="Calibri" panose="020F0502020204030204" pitchFamily="34" charset="0"/>
                <a:cs typeface="Calibri" panose="020F0502020204030204" pitchFamily="34" charset="0"/>
              </a:rPr>
              <a:t>Annual_Bonus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Forward, Backward, and Forward-Backward selection all selected the same subset of predictors (shown above). The model with these predictors will be referred to as the “stepwise model” for brevity for the rest of this presentation.</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The Stepwise Model has the </a:t>
            </a:r>
            <a:r>
              <a:rPr lang="en-US" sz="1600" b="1">
                <a:latin typeface="Calibri" panose="020F0502020204030204" pitchFamily="34" charset="0"/>
                <a:ea typeface="Calibri" panose="020F0502020204030204" pitchFamily="34" charset="0"/>
                <a:cs typeface="Calibri" panose="020F0502020204030204" pitchFamily="34" charset="0"/>
              </a:rPr>
              <a:t>lowest MAE</a:t>
            </a:r>
            <a:r>
              <a:rPr lang="en-US" sz="1600">
                <a:latin typeface="Calibri" panose="020F0502020204030204" pitchFamily="34" charset="0"/>
                <a:ea typeface="Calibri" panose="020F0502020204030204" pitchFamily="34" charset="0"/>
                <a:cs typeface="Calibri" panose="020F0502020204030204" pitchFamily="34" charset="0"/>
              </a:rPr>
              <a:t>. Although LASSO has lowest MSPE, an ANOVA test to compare the two models showed the two models are not statistically significantly different at a 0.05 significance level. Hence, the more </a:t>
            </a:r>
            <a:r>
              <a:rPr lang="en-US" sz="1600" b="1">
                <a:latin typeface="Calibri" panose="020F0502020204030204" pitchFamily="34" charset="0"/>
                <a:ea typeface="Calibri" panose="020F0502020204030204" pitchFamily="34" charset="0"/>
                <a:cs typeface="Calibri" panose="020F0502020204030204" pitchFamily="34" charset="0"/>
              </a:rPr>
              <a:t>parsimonious model </a:t>
            </a:r>
            <a:r>
              <a:rPr lang="en-US" sz="1600">
                <a:latin typeface="Calibri" panose="020F0502020204030204" pitchFamily="34" charset="0"/>
                <a:ea typeface="Calibri" panose="020F0502020204030204" pitchFamily="34" charset="0"/>
                <a:cs typeface="Calibri" panose="020F0502020204030204" pitchFamily="34" charset="0"/>
              </a:rPr>
              <a:t>(fewer predictors) was chosen. </a:t>
            </a:r>
          </a:p>
        </p:txBody>
      </p:sp>
      <p:pic>
        <p:nvPicPr>
          <p:cNvPr id="15" name="Picture 14" descr="A graph of different colored lines&#10;&#10;Description automatically generated">
            <a:extLst>
              <a:ext uri="{FF2B5EF4-FFF2-40B4-BE49-F238E27FC236}">
                <a16:creationId xmlns:a16="http://schemas.microsoft.com/office/drawing/2014/main" id="{3B83B352-A87C-4310-858E-0735EECAFBF1}"/>
              </a:ext>
            </a:extLst>
          </p:cNvPr>
          <p:cNvPicPr>
            <a:picLocks noChangeAspect="1"/>
          </p:cNvPicPr>
          <p:nvPr/>
        </p:nvPicPr>
        <p:blipFill>
          <a:blip r:embed="rId3"/>
          <a:stretch>
            <a:fillRect/>
          </a:stretch>
        </p:blipFill>
        <p:spPr>
          <a:xfrm>
            <a:off x="7445829" y="1819561"/>
            <a:ext cx="3831772" cy="2455418"/>
          </a:xfrm>
          <a:prstGeom prst="rect">
            <a:avLst/>
          </a:prstGeom>
          <a:ln>
            <a:solidFill>
              <a:schemeClr val="accent4">
                <a:lumMod val="10000"/>
              </a:schemeClr>
            </a:solidFill>
          </a:ln>
        </p:spPr>
      </p:pic>
      <p:sp>
        <p:nvSpPr>
          <p:cNvPr id="4" name="TextBox 3">
            <a:extLst>
              <a:ext uri="{FF2B5EF4-FFF2-40B4-BE49-F238E27FC236}">
                <a16:creationId xmlns:a16="http://schemas.microsoft.com/office/drawing/2014/main" id="{430F385F-53F1-2F41-6357-85471E6C8A2C}"/>
              </a:ext>
            </a:extLst>
          </p:cNvPr>
          <p:cNvSpPr txBox="1"/>
          <p:nvPr/>
        </p:nvSpPr>
        <p:spPr>
          <a:xfrm>
            <a:off x="7358743" y="4264459"/>
            <a:ext cx="2808515" cy="307777"/>
          </a:xfrm>
          <a:prstGeom prst="rect">
            <a:avLst/>
          </a:prstGeom>
          <a:noFill/>
        </p:spPr>
        <p:txBody>
          <a:bodyPr wrap="square">
            <a:spAutoFit/>
          </a:bodyPr>
          <a:lstStyle/>
          <a:p>
            <a:r>
              <a:rPr lang="en-US" sz="1400" i="1"/>
              <a:t>LASSO Coefficient Paths</a:t>
            </a:r>
          </a:p>
        </p:txBody>
      </p:sp>
    </p:spTree>
    <p:extLst>
      <p:ext uri="{BB962C8B-B14F-4D97-AF65-F5344CB8AC3E}">
        <p14:creationId xmlns:p14="http://schemas.microsoft.com/office/powerpoint/2010/main" val="233088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2047F-C6ED-E04D-77DE-E8F1139EBF47}"/>
              </a:ext>
            </a:extLst>
          </p:cNvPr>
          <p:cNvSpPr>
            <a:spLocks noGrp="1"/>
          </p:cNvSpPr>
          <p:nvPr>
            <p:ph idx="1"/>
          </p:nvPr>
        </p:nvSpPr>
        <p:spPr>
          <a:xfrm>
            <a:off x="381000" y="1215485"/>
            <a:ext cx="11430000" cy="4939130"/>
          </a:xfrm>
        </p:spPr>
        <p:txBody>
          <a:bodyPr vert="horz" lIns="91440" tIns="45720" rIns="91440" bIns="45720" rtlCol="0" anchor="t">
            <a:noAutofit/>
          </a:bodyPr>
          <a:lstStyle/>
          <a:p>
            <a:pPr fontAlgn="ctr">
              <a:spcBef>
                <a:spcPts val="0"/>
              </a:spcBef>
            </a:pPr>
            <a:r>
              <a:rPr lang="en-US" sz="1600" b="1" dirty="0">
                <a:latin typeface="Calibri"/>
                <a:ea typeface="Calibri"/>
                <a:cs typeface="Calibri"/>
              </a:rPr>
              <a:t>Practical Implication: </a:t>
            </a:r>
            <a:r>
              <a:rPr lang="en-US" sz="1600" dirty="0">
                <a:latin typeface="Calibri"/>
                <a:ea typeface="Calibri"/>
                <a:cs typeface="Calibri"/>
              </a:rPr>
              <a:t>Since only</a:t>
            </a:r>
            <a:r>
              <a:rPr lang="en-US" sz="1600" dirty="0">
                <a:effectLst/>
                <a:latin typeface="Calibri"/>
                <a:ea typeface="Calibri"/>
                <a:cs typeface="Calibri"/>
              </a:rPr>
              <a:t> 5 of the 13 variables are in our dataset are in the selected model, </a:t>
            </a:r>
            <a:r>
              <a:rPr lang="en-US" sz="1600" dirty="0">
                <a:latin typeface="Calibri"/>
                <a:ea typeface="Calibri"/>
                <a:cs typeface="Calibri"/>
              </a:rPr>
              <a:t>HR can save time and money by only collecting data for </a:t>
            </a:r>
            <a:r>
              <a:rPr lang="en-US" sz="1600" dirty="0">
                <a:effectLst/>
                <a:latin typeface="Calibri"/>
                <a:ea typeface="Calibri"/>
                <a:cs typeface="Calibri"/>
              </a:rPr>
              <a:t>5 variables instead of 13.</a:t>
            </a:r>
          </a:p>
          <a:p>
            <a:pPr fontAlgn="ctr">
              <a:spcBef>
                <a:spcPts val="0"/>
              </a:spcBef>
            </a:pPr>
            <a:r>
              <a:rPr lang="en-US" sz="1600" b="1" dirty="0">
                <a:latin typeface="Calibri"/>
                <a:ea typeface="Calibri"/>
                <a:cs typeface="Calibri"/>
              </a:rPr>
              <a:t>Strategic Value: </a:t>
            </a:r>
            <a:r>
              <a:rPr lang="en-US" sz="1600" dirty="0">
                <a:latin typeface="Calibri"/>
                <a:ea typeface="Calibri"/>
                <a:cs typeface="Calibri"/>
              </a:rPr>
              <a:t>By not having to devote resources to collecting data for unused predictors, HR can focus more resources on ensuring </a:t>
            </a:r>
            <a:r>
              <a:rPr lang="en-US" sz="1600" i="1" dirty="0">
                <a:latin typeface="Calibri"/>
                <a:ea typeface="Calibri"/>
                <a:cs typeface="Calibri"/>
              </a:rPr>
              <a:t>data integrity </a:t>
            </a:r>
            <a:r>
              <a:rPr lang="en-US" sz="1600" dirty="0">
                <a:latin typeface="Calibri"/>
                <a:ea typeface="Calibri"/>
                <a:cs typeface="Calibri"/>
              </a:rPr>
              <a:t>and collecting data </a:t>
            </a:r>
            <a:r>
              <a:rPr lang="en-US" sz="1600" i="1" dirty="0">
                <a:latin typeface="Calibri"/>
                <a:ea typeface="Calibri"/>
                <a:cs typeface="Calibri"/>
              </a:rPr>
              <a:t>more frequently </a:t>
            </a:r>
            <a:r>
              <a:rPr lang="en-US" sz="1600" dirty="0">
                <a:latin typeface="Calibri"/>
                <a:ea typeface="Calibri"/>
                <a:cs typeface="Calibri"/>
              </a:rPr>
              <a:t>to update their model. A more parsimonious model is also </a:t>
            </a:r>
            <a:r>
              <a:rPr lang="en-US" sz="1600" i="1" dirty="0">
                <a:latin typeface="Calibri"/>
                <a:ea typeface="Calibri"/>
                <a:cs typeface="Calibri"/>
              </a:rPr>
              <a:t>easier to interpret</a:t>
            </a:r>
            <a:r>
              <a:rPr lang="en-US" sz="1600" dirty="0">
                <a:latin typeface="Calibri"/>
                <a:ea typeface="Calibri"/>
                <a:cs typeface="Calibri"/>
              </a:rPr>
              <a:t>.</a:t>
            </a:r>
            <a:endParaRPr lang="en-US" sz="1600" dirty="0">
              <a:effectLst/>
              <a:latin typeface="Calibri"/>
              <a:ea typeface="Calibri"/>
              <a:cs typeface="Calibri"/>
            </a:endParaRPr>
          </a:p>
          <a:p>
            <a:pPr fontAlgn="ctr">
              <a:spcBef>
                <a:spcPts val="0"/>
              </a:spcBef>
            </a:pPr>
            <a:r>
              <a:rPr lang="en-US" sz="1600" b="1" dirty="0">
                <a:latin typeface="Calibri"/>
                <a:ea typeface="Calibri"/>
                <a:cs typeface="Calibri"/>
              </a:rPr>
              <a:t>Statistical Evidence</a:t>
            </a:r>
            <a:r>
              <a:rPr lang="en-US" sz="1600" dirty="0">
                <a:latin typeface="Calibri"/>
                <a:ea typeface="Calibri"/>
                <a:cs typeface="Calibri"/>
              </a:rPr>
              <a:t>: A partial ANOVA F-test comparing the full regression model to our selected model resulted in a p-value &gt; 0.05. Thus, we could not reject the null hypothesis and concluded the full model was plausibly similar, in terms of explanatory power, to the stepwise model, which uses only a subset of predictors in the full model.</a:t>
            </a:r>
          </a:p>
          <a:p>
            <a:pPr marL="0" indent="0" fontAlgn="ctr">
              <a:spcBef>
                <a:spcPts val="0"/>
              </a:spcBef>
              <a:buNone/>
            </a:pPr>
            <a:endParaRPr lang="en-US" sz="1600">
              <a:latin typeface="Calibri" panose="020F0502020204030204" pitchFamily="34" charset="0"/>
              <a:ea typeface="Calibri" panose="020F0502020204030204" pitchFamily="34" charset="0"/>
              <a:cs typeface="Calibri" panose="020F0502020204030204" pitchFamily="34" charset="0"/>
            </a:endParaRPr>
          </a:p>
          <a:p>
            <a:pPr fontAlgn="ctr">
              <a:spcBef>
                <a:spcPts val="0"/>
              </a:spcBef>
            </a:pPr>
            <a:r>
              <a:rPr lang="en-US" sz="1600" b="1">
                <a:latin typeface="Calibri"/>
                <a:ea typeface="Calibri"/>
                <a:cs typeface="Calibri"/>
              </a:rPr>
              <a:t>Practical</a:t>
            </a:r>
            <a:r>
              <a:rPr lang="en-US" sz="1600" b="1" dirty="0">
                <a:effectLst/>
                <a:latin typeface="Calibri"/>
                <a:ea typeface="Calibri"/>
                <a:cs typeface="Calibri"/>
              </a:rPr>
              <a:t> Implication</a:t>
            </a:r>
            <a:r>
              <a:rPr lang="en-US" sz="1600" dirty="0">
                <a:effectLst/>
                <a:latin typeface="Calibri"/>
                <a:ea typeface="Calibri"/>
                <a:cs typeface="Calibri"/>
              </a:rPr>
              <a:t>: </a:t>
            </a:r>
            <a:r>
              <a:rPr lang="en-US" sz="1600" dirty="0">
                <a:latin typeface="Calibri"/>
                <a:ea typeface="Calibri"/>
                <a:cs typeface="Calibri"/>
              </a:rPr>
              <a:t>Experience is the most important predictor, but </a:t>
            </a:r>
            <a:r>
              <a:rPr lang="en-US" sz="1600" i="1" dirty="0">
                <a:latin typeface="Calibri"/>
                <a:ea typeface="Calibri"/>
                <a:cs typeface="Calibri"/>
              </a:rPr>
              <a:t>existing</a:t>
            </a:r>
            <a:r>
              <a:rPr lang="en-US" sz="1600" dirty="0">
                <a:latin typeface="Calibri"/>
                <a:ea typeface="Calibri"/>
                <a:cs typeface="Calibri"/>
              </a:rPr>
              <a:t> </a:t>
            </a:r>
            <a:r>
              <a:rPr lang="en-US" sz="1600" b="0" dirty="0">
                <a:latin typeface="Calibri"/>
                <a:ea typeface="Calibri"/>
                <a:cs typeface="Calibri"/>
              </a:rPr>
              <a:t>employees cannot increase their number of years of experience overnight.</a:t>
            </a:r>
          </a:p>
          <a:p>
            <a:pPr fontAlgn="ctr">
              <a:spcBef>
                <a:spcPts val="0"/>
              </a:spcBef>
            </a:pPr>
            <a:r>
              <a:rPr lang="en-US" sz="1600" b="1" dirty="0">
                <a:effectLst/>
                <a:latin typeface="Calibri"/>
                <a:ea typeface="Calibri"/>
                <a:cs typeface="Calibri"/>
              </a:rPr>
              <a:t>Strategic Value: </a:t>
            </a:r>
            <a:r>
              <a:rPr lang="en-US" sz="1600" dirty="0">
                <a:effectLst/>
                <a:latin typeface="Calibri"/>
                <a:ea typeface="Calibri"/>
                <a:cs typeface="Calibri"/>
              </a:rPr>
              <a:t>Recommend HR investigate ways of retaining and hiring experienced employees to improve experience in the s</a:t>
            </a:r>
            <a:r>
              <a:rPr lang="en-US" sz="1600" i="1" dirty="0">
                <a:effectLst/>
                <a:latin typeface="Calibri"/>
                <a:ea typeface="Calibri"/>
                <a:cs typeface="Calibri"/>
              </a:rPr>
              <a:t>hort-term</a:t>
            </a:r>
            <a:r>
              <a:rPr lang="en-US" sz="1600" dirty="0">
                <a:effectLst/>
                <a:latin typeface="Calibri"/>
                <a:ea typeface="Calibri"/>
                <a:cs typeface="Calibri"/>
              </a:rPr>
              <a:t>.  </a:t>
            </a:r>
            <a:r>
              <a:rPr lang="en-US" sz="1600" dirty="0">
                <a:latin typeface="Calibri"/>
                <a:ea typeface="Calibri"/>
                <a:cs typeface="Calibri"/>
              </a:rPr>
              <a:t>For a </a:t>
            </a:r>
            <a:r>
              <a:rPr lang="en-US" sz="1600" i="1" dirty="0">
                <a:latin typeface="Calibri"/>
                <a:ea typeface="Calibri"/>
                <a:cs typeface="Calibri"/>
              </a:rPr>
              <a:t>longer-term </a:t>
            </a:r>
            <a:r>
              <a:rPr lang="en-US" sz="1600" dirty="0">
                <a:latin typeface="Calibri"/>
                <a:ea typeface="Calibri"/>
                <a:cs typeface="Calibri"/>
              </a:rPr>
              <a:t>impact, c</a:t>
            </a:r>
            <a:r>
              <a:rPr lang="en-US" sz="1600" dirty="0">
                <a:effectLst/>
                <a:latin typeface="Calibri"/>
                <a:ea typeface="Calibri"/>
                <a:cs typeface="Calibri"/>
              </a:rPr>
              <a:t>reate </a:t>
            </a:r>
            <a:r>
              <a:rPr lang="en-US" sz="1600" b="0" dirty="0">
                <a:latin typeface="Calibri"/>
                <a:ea typeface="Calibri"/>
                <a:cs typeface="Calibri"/>
              </a:rPr>
              <a:t>opportunities for more-experienced employees to share their knowledge with less-experienced employees.</a:t>
            </a:r>
            <a:endParaRPr lang="en-US" sz="1600" dirty="0">
              <a:effectLst/>
              <a:latin typeface="Calibri"/>
              <a:ea typeface="Calibri"/>
              <a:cs typeface="Calibri"/>
            </a:endParaRPr>
          </a:p>
          <a:p>
            <a:pPr fontAlgn="ctr">
              <a:spcBef>
                <a:spcPts val="0"/>
              </a:spcBef>
            </a:pPr>
            <a:r>
              <a:rPr lang="en-US" sz="1600" b="1" dirty="0">
                <a:latin typeface="Calibri"/>
                <a:ea typeface="Calibri"/>
                <a:cs typeface="Calibri"/>
              </a:rPr>
              <a:t>Statistical </a:t>
            </a:r>
            <a:r>
              <a:rPr lang="en-US" sz="1600" b="1" dirty="0">
                <a:effectLst/>
                <a:latin typeface="Calibri"/>
                <a:ea typeface="Calibri"/>
                <a:cs typeface="Calibri"/>
              </a:rPr>
              <a:t>Evidence</a:t>
            </a:r>
            <a:r>
              <a:rPr lang="en-US" sz="1600" dirty="0">
                <a:effectLst/>
                <a:latin typeface="Calibri"/>
                <a:ea typeface="Calibri"/>
                <a:cs typeface="Calibri"/>
              </a:rPr>
              <a:t>: In the stepwise model, Experience was the first variable added to the minimum (intercept-only) model since its marginal regression had the lowest AIC (39526). Experience was the first variable branched from in the decision tree.</a:t>
            </a:r>
            <a:endParaRPr lang="en-US" sz="1600" dirty="0">
              <a:latin typeface="Calibri"/>
              <a:ea typeface="Calibri"/>
              <a:cs typeface="Calibri"/>
            </a:endParaRPr>
          </a:p>
          <a:p>
            <a:pPr marL="0" indent="0" fontAlgn="ctr">
              <a:spcBef>
                <a:spcPts val="0"/>
              </a:spcBef>
              <a:buNone/>
            </a:pPr>
            <a:endParaRPr lang="en-US" sz="1600">
              <a:latin typeface="Calibri" panose="020F0502020204030204" pitchFamily="34" charset="0"/>
              <a:ea typeface="Calibri" panose="020F0502020204030204" pitchFamily="34" charset="0"/>
              <a:cs typeface="Calibri" panose="020F0502020204030204" pitchFamily="34" charset="0"/>
            </a:endParaRPr>
          </a:p>
          <a:p>
            <a:pPr fontAlgn="ctr">
              <a:spcBef>
                <a:spcPts val="0"/>
              </a:spcBef>
            </a:pPr>
            <a:r>
              <a:rPr lang="en-US" sz="1600" b="1" dirty="0">
                <a:latin typeface="Calibri"/>
                <a:ea typeface="Calibri"/>
                <a:cs typeface="Calibri"/>
              </a:rPr>
              <a:t>Practical Implication: </a:t>
            </a:r>
            <a:r>
              <a:rPr lang="en-US" sz="1600" dirty="0">
                <a:effectLst/>
                <a:latin typeface="Calibri"/>
                <a:ea typeface="Calibri"/>
                <a:cs typeface="Calibri"/>
              </a:rPr>
              <a:t>Allocate resources to help less experienced, younger employees, who work less than average</a:t>
            </a:r>
            <a:endParaRPr lang="en-US" sz="1600" dirty="0">
              <a:latin typeface="Calibri"/>
              <a:ea typeface="Calibri"/>
              <a:cs typeface="Calibri"/>
            </a:endParaRPr>
          </a:p>
          <a:p>
            <a:pPr fontAlgn="ctr">
              <a:spcBef>
                <a:spcPts val="0"/>
              </a:spcBef>
            </a:pPr>
            <a:r>
              <a:rPr lang="en-US" sz="1600" b="1" dirty="0">
                <a:latin typeface="Calibri"/>
                <a:ea typeface="Calibri"/>
                <a:cs typeface="Calibri"/>
              </a:rPr>
              <a:t>Strategic Value:</a:t>
            </a:r>
            <a:r>
              <a:rPr lang="en-US" sz="1600" b="1" dirty="0">
                <a:effectLst/>
                <a:latin typeface="Calibri"/>
                <a:ea typeface="Calibri"/>
                <a:cs typeface="Calibri"/>
              </a:rPr>
              <a:t> </a:t>
            </a:r>
            <a:r>
              <a:rPr lang="en-US" sz="1600" dirty="0">
                <a:effectLst/>
                <a:latin typeface="Calibri"/>
                <a:ea typeface="Calibri"/>
                <a:cs typeface="Calibri"/>
              </a:rPr>
              <a:t>Focusing on these </a:t>
            </a:r>
            <a:r>
              <a:rPr lang="en-US" sz="1600" dirty="0">
                <a:latin typeface="Calibri"/>
                <a:ea typeface="Calibri"/>
                <a:cs typeface="Calibri"/>
              </a:rPr>
              <a:t>employees</a:t>
            </a:r>
            <a:r>
              <a:rPr lang="en-US" sz="1600" dirty="0">
                <a:effectLst/>
                <a:latin typeface="Calibri"/>
                <a:ea typeface="Calibri"/>
                <a:cs typeface="Calibri"/>
              </a:rPr>
              <a:t> may help the HR department improve their overall employee performance scores, since these are the three strongest predictors and </a:t>
            </a:r>
            <a:r>
              <a:rPr lang="en-US" sz="1600" dirty="0">
                <a:latin typeface="Calibri"/>
                <a:ea typeface="Calibri"/>
                <a:cs typeface="Calibri"/>
              </a:rPr>
              <a:t>a</a:t>
            </a:r>
            <a:r>
              <a:rPr lang="en-US" sz="1600" dirty="0">
                <a:effectLst/>
                <a:latin typeface="Calibri"/>
                <a:ea typeface="Calibri"/>
                <a:cs typeface="Calibri"/>
              </a:rPr>
              <a:t>ll three variables exhibit a </a:t>
            </a:r>
            <a:r>
              <a:rPr lang="en-US" sz="1600" i="1" dirty="0">
                <a:effectLst/>
                <a:latin typeface="Calibri"/>
                <a:ea typeface="Calibri"/>
                <a:cs typeface="Calibri"/>
              </a:rPr>
              <a:t>positive linear association </a:t>
            </a:r>
            <a:r>
              <a:rPr lang="en-US" sz="1600" dirty="0">
                <a:effectLst/>
                <a:latin typeface="Calibri"/>
                <a:ea typeface="Calibri"/>
                <a:cs typeface="Calibri"/>
              </a:rPr>
              <a:t>with the response. </a:t>
            </a:r>
            <a:endParaRPr lang="en-US" sz="1600" dirty="0">
              <a:latin typeface="Calibri"/>
              <a:ea typeface="Calibri"/>
              <a:cs typeface="Calibri"/>
            </a:endParaRPr>
          </a:p>
          <a:p>
            <a:pPr fontAlgn="ctr">
              <a:spcBef>
                <a:spcPts val="0"/>
              </a:spcBef>
            </a:pPr>
            <a:r>
              <a:rPr lang="en-US" sz="1600" b="1" dirty="0">
                <a:latin typeface="Calibri"/>
                <a:ea typeface="Calibri"/>
                <a:cs typeface="Calibri"/>
              </a:rPr>
              <a:t>Statistical </a:t>
            </a:r>
            <a:r>
              <a:rPr lang="en-US" sz="1600" b="1" dirty="0">
                <a:effectLst/>
                <a:latin typeface="Calibri"/>
                <a:ea typeface="Calibri"/>
                <a:cs typeface="Calibri"/>
              </a:rPr>
              <a:t>Evidence: </a:t>
            </a:r>
            <a:r>
              <a:rPr lang="en-US" sz="1600" dirty="0">
                <a:effectLst/>
                <a:latin typeface="Calibri"/>
                <a:ea typeface="Calibri"/>
                <a:cs typeface="Calibri"/>
              </a:rPr>
              <a:t>In the selected model (stepwise regression), Experience, Work hours Per Week, and Age are the only variables significant at the 0.01 significance level, in the presence of all other variables. The decision tree chose the same three variables as its top branches.</a:t>
            </a:r>
          </a:p>
        </p:txBody>
      </p:sp>
      <p:sp>
        <p:nvSpPr>
          <p:cNvPr id="3" name="Title 2">
            <a:extLst>
              <a:ext uri="{FF2B5EF4-FFF2-40B4-BE49-F238E27FC236}">
                <a16:creationId xmlns:a16="http://schemas.microsoft.com/office/drawing/2014/main" id="{98BD9400-370C-6FCF-192D-1D02B456560B}"/>
              </a:ext>
            </a:extLst>
          </p:cNvPr>
          <p:cNvSpPr>
            <a:spLocks noGrp="1"/>
          </p:cNvSpPr>
          <p:nvPr>
            <p:ph type="title"/>
          </p:nvPr>
        </p:nvSpPr>
        <p:spPr/>
        <p:txBody>
          <a:bodyPr>
            <a:normAutofit/>
          </a:bodyPr>
          <a:lstStyle/>
          <a:p>
            <a:r>
              <a:rPr lang="en-US" sz="3200">
                <a:latin typeface="Roboto"/>
                <a:ea typeface="Roboto"/>
                <a:cs typeface="Roboto"/>
              </a:rPr>
              <a:t>Business Impact and Implications</a:t>
            </a:r>
            <a:endParaRPr lang="en-US" sz="3200"/>
          </a:p>
        </p:txBody>
      </p:sp>
      <p:sp>
        <p:nvSpPr>
          <p:cNvPr id="4" name="Rectangle 3">
            <a:extLst>
              <a:ext uri="{FF2B5EF4-FFF2-40B4-BE49-F238E27FC236}">
                <a16:creationId xmlns:a16="http://schemas.microsoft.com/office/drawing/2014/main" id="{CFB4E017-D9CE-7BC6-81AF-C61E46276884}"/>
              </a:ext>
            </a:extLst>
          </p:cNvPr>
          <p:cNvSpPr/>
          <p:nvPr/>
        </p:nvSpPr>
        <p:spPr>
          <a:xfrm>
            <a:off x="380999" y="1215484"/>
            <a:ext cx="11429999" cy="1636574"/>
          </a:xfrm>
          <a:prstGeom prst="rect">
            <a:avLst/>
          </a:prstGeom>
          <a:noFill/>
          <a:ln w="28575">
            <a:solidFill>
              <a:srgbClr val="B3A3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5" name="Rectangle 4">
            <a:extLst>
              <a:ext uri="{FF2B5EF4-FFF2-40B4-BE49-F238E27FC236}">
                <a16:creationId xmlns:a16="http://schemas.microsoft.com/office/drawing/2014/main" id="{C7245BD4-06F9-8A06-6BD3-5492CD0386D6}"/>
              </a:ext>
            </a:extLst>
          </p:cNvPr>
          <p:cNvSpPr/>
          <p:nvPr/>
        </p:nvSpPr>
        <p:spPr>
          <a:xfrm>
            <a:off x="380999" y="2953478"/>
            <a:ext cx="11429999" cy="1636574"/>
          </a:xfrm>
          <a:prstGeom prst="rect">
            <a:avLst/>
          </a:prstGeom>
          <a:noFill/>
          <a:ln w="28575">
            <a:solidFill>
              <a:srgbClr val="B3A3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
        <p:nvSpPr>
          <p:cNvPr id="6" name="Rectangle 5">
            <a:extLst>
              <a:ext uri="{FF2B5EF4-FFF2-40B4-BE49-F238E27FC236}">
                <a16:creationId xmlns:a16="http://schemas.microsoft.com/office/drawing/2014/main" id="{2A749BB3-C402-978D-7BAC-40501A74E4C3}"/>
              </a:ext>
            </a:extLst>
          </p:cNvPr>
          <p:cNvSpPr/>
          <p:nvPr/>
        </p:nvSpPr>
        <p:spPr>
          <a:xfrm>
            <a:off x="380997" y="4691743"/>
            <a:ext cx="11429999" cy="1462872"/>
          </a:xfrm>
          <a:prstGeom prst="rect">
            <a:avLst/>
          </a:prstGeom>
          <a:noFill/>
          <a:ln w="28575">
            <a:solidFill>
              <a:srgbClr val="B3A3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spTree>
    <p:extLst>
      <p:ext uri="{BB962C8B-B14F-4D97-AF65-F5344CB8AC3E}">
        <p14:creationId xmlns:p14="http://schemas.microsoft.com/office/powerpoint/2010/main" val="246979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21DEB-66D3-A1EB-6AB9-24B4AC8487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A02D31-84B5-621B-D9ED-30E570A9F603}"/>
              </a:ext>
            </a:extLst>
          </p:cNvPr>
          <p:cNvSpPr>
            <a:spLocks noGrp="1"/>
          </p:cNvSpPr>
          <p:nvPr>
            <p:ph type="title"/>
          </p:nvPr>
        </p:nvSpPr>
        <p:spPr/>
        <p:txBody>
          <a:bodyPr>
            <a:normAutofit/>
          </a:bodyPr>
          <a:lstStyle/>
          <a:p>
            <a:r>
              <a:rPr lang="en-US" sz="3200">
                <a:latin typeface="Roboto"/>
                <a:ea typeface="Roboto"/>
                <a:cs typeface="Roboto"/>
              </a:rPr>
              <a:t>Recommendations</a:t>
            </a:r>
            <a:endParaRPr lang="en-US" sz="3200"/>
          </a:p>
        </p:txBody>
      </p:sp>
      <p:pic>
        <p:nvPicPr>
          <p:cNvPr id="6" name="Picture 5">
            <a:extLst>
              <a:ext uri="{FF2B5EF4-FFF2-40B4-BE49-F238E27FC236}">
                <a16:creationId xmlns:a16="http://schemas.microsoft.com/office/drawing/2014/main" id="{9408E0A5-B408-0BFE-7BCA-15C43DC2D514}"/>
              </a:ext>
            </a:extLst>
          </p:cNvPr>
          <p:cNvPicPr>
            <a:picLocks noChangeAspect="1"/>
          </p:cNvPicPr>
          <p:nvPr/>
        </p:nvPicPr>
        <p:blipFill>
          <a:blip r:embed="rId3"/>
          <a:stretch>
            <a:fillRect/>
          </a:stretch>
        </p:blipFill>
        <p:spPr>
          <a:xfrm>
            <a:off x="8161242" y="3429000"/>
            <a:ext cx="3321427" cy="2366429"/>
          </a:xfrm>
          <a:prstGeom prst="rect">
            <a:avLst/>
          </a:prstGeom>
          <a:ln>
            <a:solidFill>
              <a:schemeClr val="accent1"/>
            </a:solidFill>
          </a:ln>
        </p:spPr>
      </p:pic>
      <p:sp>
        <p:nvSpPr>
          <p:cNvPr id="9" name="Content Placeholder 1">
            <a:extLst>
              <a:ext uri="{FF2B5EF4-FFF2-40B4-BE49-F238E27FC236}">
                <a16:creationId xmlns:a16="http://schemas.microsoft.com/office/drawing/2014/main" id="{550E6FFB-B9E7-EFE8-4ABC-6A1A99E16E24}"/>
              </a:ext>
            </a:extLst>
          </p:cNvPr>
          <p:cNvSpPr>
            <a:spLocks noGrp="1"/>
          </p:cNvSpPr>
          <p:nvPr>
            <p:ph idx="1"/>
          </p:nvPr>
        </p:nvSpPr>
        <p:spPr>
          <a:xfrm>
            <a:off x="381001" y="1067567"/>
            <a:ext cx="11429999" cy="2502627"/>
          </a:xfrm>
        </p:spPr>
        <p:txBody>
          <a:bodyPr vert="horz" lIns="91440" tIns="45720" rIns="91440" bIns="45720" rtlCol="0" anchor="t">
            <a:normAutofit lnSpcReduction="10000"/>
          </a:bodyPr>
          <a:lstStyle/>
          <a:p>
            <a:pPr marL="0" indent="0">
              <a:buNone/>
            </a:pPr>
            <a:r>
              <a:rPr lang="en-US" sz="1600" b="1">
                <a:solidFill>
                  <a:srgbClr val="B3A369"/>
                </a:solidFill>
                <a:effectLst/>
                <a:latin typeface="Calibri"/>
                <a:ea typeface="Roboto"/>
                <a:cs typeface="Roboto"/>
              </a:rPr>
              <a:t>Actionable Recommendations</a:t>
            </a:r>
            <a:r>
              <a:rPr lang="en-US" sz="1600">
                <a:solidFill>
                  <a:srgbClr val="B3A369"/>
                </a:solidFill>
                <a:effectLst/>
                <a:latin typeface="Calibri"/>
                <a:ea typeface="Roboto"/>
                <a:cs typeface="Roboto"/>
              </a:rPr>
              <a:t>: </a:t>
            </a:r>
            <a:endParaRPr lang="en-US" sz="1600">
              <a:solidFill>
                <a:srgbClr val="B3A369"/>
              </a:solidFill>
              <a:latin typeface="Calibri"/>
              <a:ea typeface="Roboto"/>
              <a:cs typeface="Roboto"/>
            </a:endParaRPr>
          </a:p>
          <a:p>
            <a:pPr>
              <a:lnSpc>
                <a:spcPct val="100000"/>
              </a:lnSpc>
              <a:spcBef>
                <a:spcPts val="0"/>
              </a:spcBef>
            </a:pPr>
            <a:r>
              <a:rPr lang="en-US" sz="1600" b="1" i="1">
                <a:latin typeface="Calibri"/>
                <a:ea typeface="Calibri" panose="020F0502020204030204" pitchFamily="34" charset="0"/>
                <a:cs typeface="Calibri"/>
              </a:rPr>
              <a:t>Recommendation #1</a:t>
            </a:r>
            <a:r>
              <a:rPr lang="en-US" sz="1600">
                <a:latin typeface="Calibri"/>
                <a:ea typeface="Calibri" panose="020F0502020204030204" pitchFamily="34" charset="0"/>
                <a:cs typeface="Calibri"/>
              </a:rPr>
              <a:t>: Create a mentorship program that pairs experienced employees with early-career or less experienced staff. Goal: Enable less experienced employees to benefit from the knowledge and guidance of their more experienced counterparts. By asking questions, seeking advice, and learning best practices, less experienced employees can enhance their skills and improve their performance scores, even with fewer years of experience. </a:t>
            </a:r>
            <a:endParaRPr lang="en-US" sz="1600">
              <a:latin typeface="Calibri"/>
              <a:ea typeface="Calibri" panose="020F0502020204030204" pitchFamily="34" charset="0"/>
              <a:cs typeface="Calibri" panose="020F0502020204030204" pitchFamily="34" charset="0"/>
            </a:endParaRPr>
          </a:p>
          <a:p>
            <a:pPr>
              <a:lnSpc>
                <a:spcPct val="100000"/>
              </a:lnSpc>
              <a:spcBef>
                <a:spcPts val="0"/>
              </a:spcBef>
            </a:pPr>
            <a:r>
              <a:rPr lang="en-US" sz="1600" b="1" i="1">
                <a:latin typeface="Calibri"/>
                <a:ea typeface="Calibri" panose="020F0502020204030204" pitchFamily="34" charset="0"/>
                <a:cs typeface="Calibri"/>
              </a:rPr>
              <a:t>Recommendation #2:</a:t>
            </a:r>
            <a:r>
              <a:rPr lang="en-US" sz="1600">
                <a:latin typeface="Calibri"/>
                <a:ea typeface="Calibri" panose="020F0502020204030204" pitchFamily="34" charset="0"/>
                <a:cs typeface="Calibri"/>
              </a:rPr>
              <a:t> Prioritize candidates with more years of experience when hiring new employees. Goal: Since the years of experience for current employees cannot be quickly increased, placing greater emphasis on experience in the hiring process can help improve overall employee performance in the short term.</a:t>
            </a:r>
            <a:endParaRPr lang="en-US" sz="1600">
              <a:latin typeface="Calibri"/>
              <a:ea typeface="Calibri" panose="020F0502020204030204" pitchFamily="34" charset="0"/>
              <a:cs typeface="Calibri" panose="020F0502020204030204" pitchFamily="34" charset="0"/>
            </a:endParaRPr>
          </a:p>
          <a:p>
            <a:pPr>
              <a:lnSpc>
                <a:spcPct val="100000"/>
              </a:lnSpc>
              <a:spcBef>
                <a:spcPts val="0"/>
              </a:spcBef>
            </a:pPr>
            <a:r>
              <a:rPr lang="en-US" sz="1600" b="1" i="1">
                <a:latin typeface="Calibri"/>
                <a:ea typeface="Calibri" panose="020F0502020204030204" pitchFamily="34" charset="0"/>
                <a:cs typeface="Calibri"/>
              </a:rPr>
              <a:t>Recommendation #3:</a:t>
            </a:r>
            <a:r>
              <a:rPr lang="en-US" sz="1600">
                <a:latin typeface="Calibri"/>
                <a:ea typeface="Calibri" panose="020F0502020204030204" pitchFamily="34" charset="0"/>
                <a:cs typeface="Calibri"/>
              </a:rPr>
              <a:t> Relaxing overtime gates. Goal: incentivize overtime to increase the number of work hours per week </a:t>
            </a:r>
          </a:p>
          <a:p>
            <a:pPr>
              <a:lnSpc>
                <a:spcPct val="100000"/>
              </a:lnSpc>
              <a:spcBef>
                <a:spcPts val="0"/>
              </a:spcBef>
            </a:pPr>
            <a:r>
              <a:rPr lang="en-US" sz="1600" b="1" i="1">
                <a:latin typeface="Calibri"/>
                <a:ea typeface="Calibri" panose="020F0502020204030204" pitchFamily="34" charset="0"/>
                <a:cs typeface="Calibri"/>
              </a:rPr>
              <a:t>Recommendation #4: </a:t>
            </a:r>
            <a:r>
              <a:rPr lang="en-US" sz="1600">
                <a:latin typeface="Calibri"/>
                <a:ea typeface="Calibri" panose="020F0502020204030204" pitchFamily="34" charset="0"/>
                <a:cs typeface="Calibri"/>
              </a:rPr>
              <a:t>Tuition Assistance Program. Goal: Incentivize pursuing advanced degrees with tuition assistance programs</a:t>
            </a:r>
            <a:endParaRPr lang="en-US">
              <a:latin typeface="Calibri"/>
              <a:cs typeface="Calibri"/>
            </a:endParaRPr>
          </a:p>
          <a:p>
            <a:endParaRPr lang="en-US"/>
          </a:p>
        </p:txBody>
      </p:sp>
      <p:sp>
        <p:nvSpPr>
          <p:cNvPr id="11" name="TextBox 10">
            <a:extLst>
              <a:ext uri="{FF2B5EF4-FFF2-40B4-BE49-F238E27FC236}">
                <a16:creationId xmlns:a16="http://schemas.microsoft.com/office/drawing/2014/main" id="{3BAFBB83-747A-C1F8-32AA-0D6F27878A17}"/>
              </a:ext>
            </a:extLst>
          </p:cNvPr>
          <p:cNvSpPr txBox="1"/>
          <p:nvPr/>
        </p:nvSpPr>
        <p:spPr>
          <a:xfrm>
            <a:off x="381000" y="3489511"/>
            <a:ext cx="7451912" cy="3046988"/>
          </a:xfrm>
          <a:prstGeom prst="rect">
            <a:avLst/>
          </a:prstGeom>
          <a:noFill/>
        </p:spPr>
        <p:txBody>
          <a:bodyPr wrap="square" lIns="91440" tIns="45720" rIns="91440" bIns="45720" anchor="t">
            <a:spAutoFit/>
          </a:bodyPr>
          <a:lstStyle/>
          <a:p>
            <a:pPr marL="0" indent="0">
              <a:buNone/>
            </a:pPr>
            <a:r>
              <a:rPr lang="en-US" sz="1600" b="1">
                <a:solidFill>
                  <a:srgbClr val="B3A369"/>
                </a:solidFill>
                <a:latin typeface="Calibri"/>
                <a:ea typeface="Calibri"/>
                <a:cs typeface="Calibri"/>
              </a:rPr>
              <a:t>Implementation Steps:</a:t>
            </a:r>
          </a:p>
          <a:p>
            <a:pPr marL="457200" indent="-457200">
              <a:buFont typeface="+mj-lt"/>
              <a:buAutoNum type="arabicPeriod"/>
            </a:pPr>
            <a:r>
              <a:rPr lang="en-US" sz="1600">
                <a:latin typeface="Calibri"/>
                <a:ea typeface="Calibri"/>
                <a:cs typeface="Calibri"/>
              </a:rPr>
              <a:t>Propose our recommendations and implementation plan (next slide) to management.</a:t>
            </a:r>
          </a:p>
          <a:p>
            <a:pPr marL="457200" indent="-457200">
              <a:buFont typeface="+mj-lt"/>
              <a:buAutoNum type="arabicPeriod"/>
            </a:pPr>
            <a:r>
              <a:rPr lang="en-US" sz="1600">
                <a:latin typeface="Calibri"/>
                <a:ea typeface="Calibri"/>
                <a:cs typeface="Calibri"/>
              </a:rPr>
              <a:t>Work with management to define a timeline for rolling out interventions and determining how much budget and labor will be allocated towards the project.</a:t>
            </a:r>
          </a:p>
          <a:p>
            <a:pPr marL="457200" indent="-457200">
              <a:buFont typeface="+mj-lt"/>
              <a:buAutoNum type="arabicPeriod"/>
            </a:pPr>
            <a:r>
              <a:rPr lang="en-US" sz="1600">
                <a:latin typeface="Calibri"/>
                <a:ea typeface="Calibri"/>
                <a:cs typeface="Calibri"/>
              </a:rPr>
              <a:t>Select recommendations to pursue based on available time and resources. Recommendations above are given in </a:t>
            </a:r>
            <a:r>
              <a:rPr lang="en-US" sz="1600" b="1" i="1">
                <a:latin typeface="Calibri"/>
                <a:ea typeface="Calibri"/>
                <a:cs typeface="Calibri"/>
              </a:rPr>
              <a:t>priority order</a:t>
            </a:r>
            <a:r>
              <a:rPr lang="en-US" sz="1600">
                <a:latin typeface="Calibri"/>
                <a:ea typeface="Calibri"/>
                <a:cs typeface="Calibri"/>
              </a:rPr>
              <a:t>, based on explanatory power of the predictor variables, as supported by our random forest, decision tree, LASSO, and stepwise models. </a:t>
            </a:r>
          </a:p>
          <a:p>
            <a:pPr marL="457200" indent="-457200">
              <a:buFont typeface="+mj-lt"/>
              <a:buAutoNum type="arabicPeriod"/>
            </a:pPr>
            <a:r>
              <a:rPr lang="en-US" sz="1600">
                <a:latin typeface="Calibri"/>
                <a:ea typeface="Calibri"/>
                <a:cs typeface="Calibri"/>
              </a:rPr>
              <a:t>After selected recommendations are approved by management, carry out recommendations sequentially in priority order (if time allows). Re-fit the stepwise regression model after each recommendation (see next slide for details).</a:t>
            </a:r>
          </a:p>
        </p:txBody>
      </p:sp>
      <p:sp>
        <p:nvSpPr>
          <p:cNvPr id="4" name="TextBox 3">
            <a:extLst>
              <a:ext uri="{FF2B5EF4-FFF2-40B4-BE49-F238E27FC236}">
                <a16:creationId xmlns:a16="http://schemas.microsoft.com/office/drawing/2014/main" id="{D96738FD-3C5D-3909-87FA-33BA9F8DB52F}"/>
              </a:ext>
            </a:extLst>
          </p:cNvPr>
          <p:cNvSpPr txBox="1"/>
          <p:nvPr/>
        </p:nvSpPr>
        <p:spPr>
          <a:xfrm>
            <a:off x="8103535" y="5783711"/>
            <a:ext cx="1585072" cy="276999"/>
          </a:xfrm>
          <a:prstGeom prst="rect">
            <a:avLst/>
          </a:prstGeom>
          <a:noFill/>
        </p:spPr>
        <p:txBody>
          <a:bodyPr wrap="square">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Decision Tree Nodes</a:t>
            </a:r>
            <a:endParaRPr lang="en-US" sz="1200" i="1"/>
          </a:p>
        </p:txBody>
      </p:sp>
    </p:spTree>
    <p:extLst>
      <p:ext uri="{BB962C8B-B14F-4D97-AF65-F5344CB8AC3E}">
        <p14:creationId xmlns:p14="http://schemas.microsoft.com/office/powerpoint/2010/main" val="152947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C75EC-25A0-A1DB-40C5-D25B80B976F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E15E4-34BF-2DA4-1B50-8BB8895081E3}"/>
              </a:ext>
            </a:extLst>
          </p:cNvPr>
          <p:cNvSpPr>
            <a:spLocks noGrp="1"/>
          </p:cNvSpPr>
          <p:nvPr>
            <p:ph idx="1"/>
          </p:nvPr>
        </p:nvSpPr>
        <p:spPr>
          <a:xfrm>
            <a:off x="546101" y="4092747"/>
            <a:ext cx="10509250" cy="2079261"/>
          </a:xfrm>
          <a:solidFill>
            <a:schemeClr val="bg1">
              <a:lumMod val="95000"/>
            </a:schemeClr>
          </a:solidFill>
        </p:spPr>
        <p:txBody>
          <a:bodyPr vert="horz" lIns="91440" tIns="45720" rIns="91440" bIns="45720" rtlCol="0" anchor="t">
            <a:noAutofit/>
          </a:bodyPr>
          <a:lstStyle/>
          <a:p>
            <a:pPr>
              <a:lnSpc>
                <a:spcPct val="100000"/>
              </a:lnSpc>
              <a:spcBef>
                <a:spcPts val="0"/>
              </a:spcBef>
            </a:pPr>
            <a:r>
              <a:rPr lang="en-US" sz="1600">
                <a:latin typeface="Calibri" panose="020F0502020204030204" pitchFamily="34" charset="0"/>
                <a:ea typeface="Calibri" panose="020F0502020204030204" pitchFamily="34" charset="0"/>
                <a:cs typeface="Calibri" panose="020F0502020204030204" pitchFamily="34" charset="0"/>
              </a:rPr>
              <a:t>Variables addressed: Experience, Age</a:t>
            </a:r>
          </a:p>
          <a:p>
            <a:pPr>
              <a:lnSpc>
                <a:spcPct val="100000"/>
              </a:lnSpc>
              <a:spcBef>
                <a:spcPts val="0"/>
              </a:spcBef>
            </a:pPr>
            <a:r>
              <a:rPr lang="en-US" sz="1600">
                <a:effectLst/>
                <a:latin typeface="Calibri" panose="020F0502020204030204" pitchFamily="34" charset="0"/>
                <a:ea typeface="Calibri" panose="020F0502020204030204" pitchFamily="34" charset="0"/>
                <a:cs typeface="Calibri" panose="020F0502020204030204" pitchFamily="34" charset="0"/>
              </a:rPr>
              <a:t>Resources: Request support from experienced employees who have capacity to serve as mentors</a:t>
            </a:r>
          </a:p>
          <a:p>
            <a:pPr marL="0" indent="0">
              <a:lnSpc>
                <a:spcPct val="100000"/>
              </a:lnSpc>
              <a:spcBef>
                <a:spcPts val="0"/>
              </a:spcBef>
              <a:buNone/>
            </a:pPr>
            <a:endParaRPr lang="en-US" sz="160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0"/>
              </a:spcBef>
            </a:pPr>
            <a:r>
              <a:rPr lang="en-US" sz="1600">
                <a:latin typeface="Calibri" panose="020F0502020204030204" pitchFamily="34" charset="0"/>
                <a:ea typeface="Calibri" panose="020F0502020204030204" pitchFamily="34" charset="0"/>
                <a:cs typeface="Calibri" panose="020F0502020204030204" pitchFamily="34" charset="0"/>
              </a:rPr>
              <a:t>Variables addressed: Work_Hours_Per_Week, Annual_Bonus</a:t>
            </a:r>
          </a:p>
          <a:p>
            <a:pPr>
              <a:lnSpc>
                <a:spcPct val="100000"/>
              </a:lnSpc>
              <a:spcBef>
                <a:spcPts val="0"/>
              </a:spcBef>
            </a:pPr>
            <a:r>
              <a:rPr lang="en-US" sz="1600">
                <a:effectLst/>
                <a:latin typeface="Calibri" panose="020F0502020204030204" pitchFamily="34" charset="0"/>
                <a:ea typeface="Calibri" panose="020F0502020204030204" pitchFamily="34" charset="0"/>
                <a:cs typeface="Calibri" panose="020F0502020204030204" pitchFamily="34" charset="0"/>
              </a:rPr>
              <a:t>Resources: </a:t>
            </a:r>
            <a:r>
              <a:rPr lang="en-US" sz="1600">
                <a:latin typeface="Calibri" panose="020F0502020204030204" pitchFamily="34" charset="0"/>
                <a:ea typeface="Calibri" panose="020F0502020204030204" pitchFamily="34" charset="0"/>
                <a:cs typeface="Calibri" panose="020F0502020204030204" pitchFamily="34" charset="0"/>
              </a:rPr>
              <a:t>Request managers in each department review the annual bonus process/criteria with employees</a:t>
            </a:r>
          </a:p>
          <a:p>
            <a:pPr marL="0" indent="0">
              <a:lnSpc>
                <a:spcPct val="100000"/>
              </a:lnSpc>
              <a:spcBef>
                <a:spcPts val="0"/>
              </a:spcBef>
              <a:buNone/>
            </a:pPr>
            <a:endParaRPr lang="en-US" sz="1600">
              <a:latin typeface="Calibri" panose="020F0502020204030204" pitchFamily="34" charset="0"/>
              <a:ea typeface="Calibri" panose="020F0502020204030204" pitchFamily="34" charset="0"/>
              <a:cs typeface="Calibri" panose="020F0502020204030204" pitchFamily="34" charset="0"/>
            </a:endParaRPr>
          </a:p>
          <a:p>
            <a:pPr>
              <a:lnSpc>
                <a:spcPct val="100000"/>
              </a:lnSpc>
              <a:spcBef>
                <a:spcPts val="0"/>
              </a:spcBef>
            </a:pPr>
            <a:r>
              <a:rPr lang="en-US" sz="1600">
                <a:latin typeface="Calibri" panose="020F0502020204030204" pitchFamily="34" charset="0"/>
                <a:ea typeface="Calibri" panose="020F0502020204030204" pitchFamily="34" charset="0"/>
                <a:cs typeface="Calibri" panose="020F0502020204030204" pitchFamily="34" charset="0"/>
              </a:rPr>
              <a:t>Variable addressed: Education_Level</a:t>
            </a:r>
          </a:p>
          <a:p>
            <a:pPr>
              <a:lnSpc>
                <a:spcPct val="100000"/>
              </a:lnSpc>
              <a:spcBef>
                <a:spcPts val="0"/>
              </a:spcBef>
            </a:pPr>
            <a:r>
              <a:rPr lang="en-US" sz="1600">
                <a:latin typeface="Calibri" panose="020F0502020204030204" pitchFamily="34" charset="0"/>
                <a:ea typeface="Calibri" panose="020F0502020204030204" pitchFamily="34" charset="0"/>
                <a:cs typeface="Calibri" panose="020F0502020204030204" pitchFamily="34" charset="0"/>
              </a:rPr>
              <a:t>Resources: Request Finance allocate resources to incentivize continuing education programs </a:t>
            </a:r>
          </a:p>
        </p:txBody>
      </p:sp>
      <p:sp>
        <p:nvSpPr>
          <p:cNvPr id="3" name="Title 2">
            <a:extLst>
              <a:ext uri="{FF2B5EF4-FFF2-40B4-BE49-F238E27FC236}">
                <a16:creationId xmlns:a16="http://schemas.microsoft.com/office/drawing/2014/main" id="{7F324ED2-42E2-F64A-BF90-92C812C91749}"/>
              </a:ext>
            </a:extLst>
          </p:cNvPr>
          <p:cNvSpPr>
            <a:spLocks noGrp="1"/>
          </p:cNvSpPr>
          <p:nvPr>
            <p:ph type="title"/>
          </p:nvPr>
        </p:nvSpPr>
        <p:spPr/>
        <p:txBody>
          <a:bodyPr>
            <a:normAutofit/>
          </a:bodyPr>
          <a:lstStyle/>
          <a:p>
            <a:r>
              <a:rPr lang="en-US" sz="3200">
                <a:latin typeface="Roboto"/>
                <a:ea typeface="Roboto"/>
                <a:cs typeface="Roboto"/>
              </a:rPr>
              <a:t>Implementation Plan</a:t>
            </a:r>
            <a:endParaRPr lang="en-US" sz="3200"/>
          </a:p>
        </p:txBody>
      </p:sp>
      <p:sp>
        <p:nvSpPr>
          <p:cNvPr id="5" name="TextBox 4">
            <a:extLst>
              <a:ext uri="{FF2B5EF4-FFF2-40B4-BE49-F238E27FC236}">
                <a16:creationId xmlns:a16="http://schemas.microsoft.com/office/drawing/2014/main" id="{1AE0C64F-3D62-B3A6-D1E3-169D2319DAFF}"/>
              </a:ext>
            </a:extLst>
          </p:cNvPr>
          <p:cNvSpPr txBox="1"/>
          <p:nvPr/>
        </p:nvSpPr>
        <p:spPr>
          <a:xfrm>
            <a:off x="497006" y="950645"/>
            <a:ext cx="10674350" cy="1569660"/>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Buffer between phases to analyze data from completed phase and develop data collection strategy for the next phase. </a:t>
            </a:r>
          </a:p>
          <a:p>
            <a:pPr marL="285750" indent="-285750">
              <a:buFont typeface="Arial" panose="020B0604020202020204" pitchFamily="34" charset="0"/>
              <a:buChar char="•"/>
            </a:pPr>
            <a:r>
              <a:rPr lang="en-US" sz="1600" b="1">
                <a:latin typeface="Calibri" panose="020F0502020204030204" pitchFamily="34" charset="0"/>
                <a:ea typeface="Calibri" panose="020F0502020204030204" pitchFamily="34" charset="0"/>
                <a:cs typeface="Calibri" panose="020F0502020204030204" pitchFamily="34" charset="0"/>
              </a:rPr>
              <a:t>Re-fit model </a:t>
            </a:r>
            <a:r>
              <a:rPr lang="en-US" sz="1600">
                <a:latin typeface="Calibri" panose="020F0502020204030204" pitchFamily="34" charset="0"/>
                <a:ea typeface="Calibri" panose="020F0502020204030204" pitchFamily="34" charset="0"/>
                <a:cs typeface="Calibri" panose="020F0502020204030204" pitchFamily="34" charset="0"/>
              </a:rPr>
              <a:t>and </a:t>
            </a:r>
            <a:r>
              <a:rPr lang="en-US" sz="1600" b="1">
                <a:latin typeface="Calibri" panose="020F0502020204030204" pitchFamily="34" charset="0"/>
                <a:ea typeface="Calibri" panose="020F0502020204030204" pitchFamily="34" charset="0"/>
                <a:cs typeface="Calibri" panose="020F0502020204030204" pitchFamily="34" charset="0"/>
              </a:rPr>
              <a:t>re-assess predictive performance </a:t>
            </a:r>
            <a:r>
              <a:rPr lang="en-US" sz="1600">
                <a:latin typeface="Calibri" panose="020F0502020204030204" pitchFamily="34" charset="0"/>
                <a:ea typeface="Calibri" panose="020F0502020204030204" pitchFamily="34" charset="0"/>
                <a:cs typeface="Calibri" panose="020F0502020204030204" pitchFamily="34" charset="0"/>
              </a:rPr>
              <a:t>after each phase.</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At each phase, account for </a:t>
            </a:r>
            <a:r>
              <a:rPr lang="en-US" sz="1600" b="1">
                <a:latin typeface="Calibri" panose="020F0502020204030204" pitchFamily="34" charset="0"/>
                <a:ea typeface="Calibri" panose="020F0502020204030204" pitchFamily="34" charset="0"/>
                <a:cs typeface="Calibri" panose="020F0502020204030204" pitchFamily="34" charset="0"/>
              </a:rPr>
              <a:t>selection bias </a:t>
            </a:r>
            <a:r>
              <a:rPr lang="en-US" sz="1600">
                <a:latin typeface="Calibri" panose="020F0502020204030204" pitchFamily="34" charset="0"/>
                <a:ea typeface="Calibri" panose="020F0502020204030204" pitchFamily="34" charset="0"/>
                <a:cs typeface="Calibri" panose="020F0502020204030204" pitchFamily="34" charset="0"/>
              </a:rPr>
              <a:t>if programs introduced for the phase have an opt-in policy. </a:t>
            </a:r>
          </a:p>
          <a:p>
            <a:pPr marL="285750" indent="-285750">
              <a:buFont typeface="Arial" panose="020B0604020202020204" pitchFamily="34" charset="0"/>
              <a:buChar char="•"/>
            </a:pPr>
            <a:r>
              <a:rPr lang="en-US" sz="1600" b="1">
                <a:latin typeface="Calibri" panose="020F0502020204030204" pitchFamily="34" charset="0"/>
                <a:ea typeface="Calibri" panose="020F0502020204030204" pitchFamily="34" charset="0"/>
                <a:cs typeface="Calibri" panose="020F0502020204030204" pitchFamily="34" charset="0"/>
              </a:rPr>
              <a:t>Multi-phase approach</a:t>
            </a:r>
            <a:r>
              <a:rPr lang="en-US" sz="1600">
                <a:latin typeface="Calibri" panose="020F0502020204030204" pitchFamily="34" charset="0"/>
                <a:ea typeface="Calibri" panose="020F0502020204030204" pitchFamily="34" charset="0"/>
                <a:cs typeface="Calibri" panose="020F0502020204030204" pitchFamily="34" charset="0"/>
              </a:rPr>
              <a:t> minimizes risk and reduces confounding variables that may arise if all solutions implemented simultaneously. It also provides </a:t>
            </a:r>
            <a:r>
              <a:rPr lang="en-US" sz="1600" b="1">
                <a:latin typeface="Calibri" panose="020F0502020204030204" pitchFamily="34" charset="0"/>
                <a:ea typeface="Calibri" panose="020F0502020204030204" pitchFamily="34" charset="0"/>
                <a:cs typeface="Calibri" panose="020F0502020204030204" pitchFamily="34" charset="0"/>
              </a:rPr>
              <a:t>flexibility </a:t>
            </a:r>
            <a:r>
              <a:rPr lang="en-US" sz="1600">
                <a:latin typeface="Calibri" panose="020F0502020204030204" pitchFamily="34" charset="0"/>
                <a:ea typeface="Calibri" panose="020F0502020204030204" pitchFamily="34" charset="0"/>
                <a:cs typeface="Calibri" panose="020F0502020204030204" pitchFamily="34" charset="0"/>
              </a:rPr>
              <a:t>to allow for changes in budget and available resources.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Modular phases allow for </a:t>
            </a:r>
            <a:r>
              <a:rPr lang="en-US" sz="1600" b="1">
                <a:latin typeface="Calibri" panose="020F0502020204030204" pitchFamily="34" charset="0"/>
                <a:ea typeface="Calibri" panose="020F0502020204030204" pitchFamily="34" charset="0"/>
                <a:cs typeface="Calibri" panose="020F0502020204030204" pitchFamily="34" charset="0"/>
              </a:rPr>
              <a:t>updates to plan </a:t>
            </a:r>
            <a:r>
              <a:rPr lang="en-US" sz="1600">
                <a:latin typeface="Calibri" panose="020F0502020204030204" pitchFamily="34" charset="0"/>
                <a:ea typeface="Calibri" panose="020F0502020204030204" pitchFamily="34" charset="0"/>
                <a:cs typeface="Calibri" panose="020F0502020204030204" pitchFamily="34" charset="0"/>
              </a:rPr>
              <a:t>depending on which recommendations management selects. </a:t>
            </a:r>
          </a:p>
        </p:txBody>
      </p:sp>
      <p:sp>
        <p:nvSpPr>
          <p:cNvPr id="7" name="Rectangle 6">
            <a:extLst>
              <a:ext uri="{FF2B5EF4-FFF2-40B4-BE49-F238E27FC236}">
                <a16:creationId xmlns:a16="http://schemas.microsoft.com/office/drawing/2014/main" id="{753AE08D-61B9-5F28-1BE7-6B91971A9AC5}"/>
              </a:ext>
            </a:extLst>
          </p:cNvPr>
          <p:cNvSpPr/>
          <p:nvPr/>
        </p:nvSpPr>
        <p:spPr>
          <a:xfrm>
            <a:off x="593718" y="2997370"/>
            <a:ext cx="1866900" cy="211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PHASE 1</a:t>
            </a:r>
          </a:p>
        </p:txBody>
      </p:sp>
      <p:sp>
        <p:nvSpPr>
          <p:cNvPr id="8" name="Rectangle 7">
            <a:extLst>
              <a:ext uri="{FF2B5EF4-FFF2-40B4-BE49-F238E27FC236}">
                <a16:creationId xmlns:a16="http://schemas.microsoft.com/office/drawing/2014/main" id="{E0A0D5A8-8272-2FD2-B988-829D9E685542}"/>
              </a:ext>
            </a:extLst>
          </p:cNvPr>
          <p:cNvSpPr/>
          <p:nvPr/>
        </p:nvSpPr>
        <p:spPr>
          <a:xfrm>
            <a:off x="593717" y="2785679"/>
            <a:ext cx="186690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Jan2025-July 2025</a:t>
            </a:r>
          </a:p>
        </p:txBody>
      </p:sp>
      <p:sp>
        <p:nvSpPr>
          <p:cNvPr id="11" name="Rectangle 10">
            <a:extLst>
              <a:ext uri="{FF2B5EF4-FFF2-40B4-BE49-F238E27FC236}">
                <a16:creationId xmlns:a16="http://schemas.microsoft.com/office/drawing/2014/main" id="{492FAFAF-08FE-D317-45E9-B7A9DACC416C}"/>
              </a:ext>
            </a:extLst>
          </p:cNvPr>
          <p:cNvSpPr/>
          <p:nvPr/>
        </p:nvSpPr>
        <p:spPr>
          <a:xfrm>
            <a:off x="3533767" y="2996216"/>
            <a:ext cx="1866900" cy="211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PHASE 2</a:t>
            </a:r>
          </a:p>
        </p:txBody>
      </p:sp>
      <p:sp>
        <p:nvSpPr>
          <p:cNvPr id="12" name="Rectangle 11">
            <a:extLst>
              <a:ext uri="{FF2B5EF4-FFF2-40B4-BE49-F238E27FC236}">
                <a16:creationId xmlns:a16="http://schemas.microsoft.com/office/drawing/2014/main" id="{C99B0660-28F3-E334-657B-46006C7D2441}"/>
              </a:ext>
            </a:extLst>
          </p:cNvPr>
          <p:cNvSpPr/>
          <p:nvPr/>
        </p:nvSpPr>
        <p:spPr>
          <a:xfrm>
            <a:off x="3533766" y="2784525"/>
            <a:ext cx="186690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Sep 2025-Dec 2025</a:t>
            </a:r>
          </a:p>
        </p:txBody>
      </p:sp>
      <p:sp>
        <p:nvSpPr>
          <p:cNvPr id="13" name="Rectangle 12">
            <a:extLst>
              <a:ext uri="{FF2B5EF4-FFF2-40B4-BE49-F238E27FC236}">
                <a16:creationId xmlns:a16="http://schemas.microsoft.com/office/drawing/2014/main" id="{2D0CCEED-A7E9-5ABC-491B-4674C5D881FD}"/>
              </a:ext>
            </a:extLst>
          </p:cNvPr>
          <p:cNvSpPr/>
          <p:nvPr/>
        </p:nvSpPr>
        <p:spPr>
          <a:xfrm>
            <a:off x="6473814" y="2997370"/>
            <a:ext cx="1866900" cy="211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PHASE 3</a:t>
            </a:r>
          </a:p>
        </p:txBody>
      </p:sp>
      <p:sp>
        <p:nvSpPr>
          <p:cNvPr id="14" name="Rectangle 13">
            <a:extLst>
              <a:ext uri="{FF2B5EF4-FFF2-40B4-BE49-F238E27FC236}">
                <a16:creationId xmlns:a16="http://schemas.microsoft.com/office/drawing/2014/main" id="{E67323BE-2D3D-1EFA-4DD7-B5D68DFEE607}"/>
              </a:ext>
            </a:extLst>
          </p:cNvPr>
          <p:cNvSpPr/>
          <p:nvPr/>
        </p:nvSpPr>
        <p:spPr>
          <a:xfrm>
            <a:off x="6473813" y="2785679"/>
            <a:ext cx="186690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Feb 2026-Aug 2026</a:t>
            </a:r>
          </a:p>
        </p:txBody>
      </p:sp>
      <p:sp>
        <p:nvSpPr>
          <p:cNvPr id="15" name="Rectangle 14">
            <a:extLst>
              <a:ext uri="{FF2B5EF4-FFF2-40B4-BE49-F238E27FC236}">
                <a16:creationId xmlns:a16="http://schemas.microsoft.com/office/drawing/2014/main" id="{AD2EDBA4-CF06-9175-6C58-E520730DBEAF}"/>
              </a:ext>
            </a:extLst>
          </p:cNvPr>
          <p:cNvSpPr/>
          <p:nvPr/>
        </p:nvSpPr>
        <p:spPr>
          <a:xfrm>
            <a:off x="2460618" y="2998524"/>
            <a:ext cx="1073150" cy="210537"/>
          </a:xfrm>
          <a:prstGeom prst="rect">
            <a:avLst/>
          </a:prstGeom>
          <a:solidFill>
            <a:srgbClr val="545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ea typeface="Calibri" panose="020F0502020204030204" pitchFamily="34" charset="0"/>
                <a:cs typeface="Calibri" panose="020F0502020204030204" pitchFamily="34" charset="0"/>
              </a:rPr>
              <a:t>DAC</a:t>
            </a:r>
          </a:p>
        </p:txBody>
      </p:sp>
      <p:sp>
        <p:nvSpPr>
          <p:cNvPr id="16" name="Rectangle 15">
            <a:extLst>
              <a:ext uri="{FF2B5EF4-FFF2-40B4-BE49-F238E27FC236}">
                <a16:creationId xmlns:a16="http://schemas.microsoft.com/office/drawing/2014/main" id="{63EA9A2E-7D6F-A14F-F438-9C1A93BD2B93}"/>
              </a:ext>
            </a:extLst>
          </p:cNvPr>
          <p:cNvSpPr/>
          <p:nvPr/>
        </p:nvSpPr>
        <p:spPr>
          <a:xfrm>
            <a:off x="2460618" y="2785679"/>
            <a:ext cx="107315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Aug 2025</a:t>
            </a:r>
          </a:p>
        </p:txBody>
      </p:sp>
      <p:sp>
        <p:nvSpPr>
          <p:cNvPr id="18" name="TextBox 17">
            <a:extLst>
              <a:ext uri="{FF2B5EF4-FFF2-40B4-BE49-F238E27FC236}">
                <a16:creationId xmlns:a16="http://schemas.microsoft.com/office/drawing/2014/main" id="{D64D062D-FB38-DD28-3653-74CEE4588B6A}"/>
              </a:ext>
            </a:extLst>
          </p:cNvPr>
          <p:cNvSpPr txBox="1"/>
          <p:nvPr/>
        </p:nvSpPr>
        <p:spPr>
          <a:xfrm>
            <a:off x="497006" y="3220893"/>
            <a:ext cx="7794616" cy="523220"/>
          </a:xfrm>
          <a:prstGeom prst="rect">
            <a:avLst/>
          </a:prstGeom>
          <a:noFill/>
        </p:spPr>
        <p:txBody>
          <a:bodyPr wrap="square" lIns="91440" tIns="45720" rIns="91440" bIns="45720" anchor="t">
            <a:spAutoFit/>
          </a:bodyPr>
          <a:lstStyle/>
          <a:p>
            <a:r>
              <a:rPr lang="en-US" sz="1400">
                <a:latin typeface="Calibri"/>
                <a:ea typeface="Calibri"/>
                <a:cs typeface="Calibri"/>
              </a:rPr>
              <a:t>DAC = Data Analysis and Collection</a:t>
            </a:r>
          </a:p>
          <a:p>
            <a:r>
              <a:rPr lang="en-US" sz="1400">
                <a:latin typeface="Calibri"/>
                <a:ea typeface="Calibri"/>
                <a:cs typeface="Calibri"/>
              </a:rPr>
              <a:t>1 Yr F/U = One-year follow-up with management to share findings and discuss path forward</a:t>
            </a:r>
          </a:p>
        </p:txBody>
      </p:sp>
      <p:sp>
        <p:nvSpPr>
          <p:cNvPr id="19" name="Rectangle 18">
            <a:extLst>
              <a:ext uri="{FF2B5EF4-FFF2-40B4-BE49-F238E27FC236}">
                <a16:creationId xmlns:a16="http://schemas.microsoft.com/office/drawing/2014/main" id="{48EBE979-7770-8701-8D8C-A6CECD4F5833}"/>
              </a:ext>
            </a:extLst>
          </p:cNvPr>
          <p:cNvSpPr/>
          <p:nvPr/>
        </p:nvSpPr>
        <p:spPr>
          <a:xfrm>
            <a:off x="5400664" y="2997370"/>
            <a:ext cx="1073150" cy="210537"/>
          </a:xfrm>
          <a:prstGeom prst="rect">
            <a:avLst/>
          </a:prstGeom>
          <a:solidFill>
            <a:srgbClr val="545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ea typeface="Calibri" panose="020F0502020204030204" pitchFamily="34" charset="0"/>
                <a:cs typeface="Calibri" panose="020F0502020204030204" pitchFamily="34" charset="0"/>
              </a:rPr>
              <a:t>DAC</a:t>
            </a:r>
          </a:p>
        </p:txBody>
      </p:sp>
      <p:sp>
        <p:nvSpPr>
          <p:cNvPr id="20" name="Rectangle 19">
            <a:extLst>
              <a:ext uri="{FF2B5EF4-FFF2-40B4-BE49-F238E27FC236}">
                <a16:creationId xmlns:a16="http://schemas.microsoft.com/office/drawing/2014/main" id="{DB5A80B1-1B2C-56DA-F4EA-58331A0BE9E5}"/>
              </a:ext>
            </a:extLst>
          </p:cNvPr>
          <p:cNvSpPr/>
          <p:nvPr/>
        </p:nvSpPr>
        <p:spPr>
          <a:xfrm>
            <a:off x="5400664" y="2784525"/>
            <a:ext cx="107315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Aug 2025</a:t>
            </a:r>
          </a:p>
        </p:txBody>
      </p:sp>
      <p:sp>
        <p:nvSpPr>
          <p:cNvPr id="21" name="Rectangle 20">
            <a:extLst>
              <a:ext uri="{FF2B5EF4-FFF2-40B4-BE49-F238E27FC236}">
                <a16:creationId xmlns:a16="http://schemas.microsoft.com/office/drawing/2014/main" id="{E3252CFF-3E4B-D45E-AE29-802B4609ADF7}"/>
              </a:ext>
            </a:extLst>
          </p:cNvPr>
          <p:cNvSpPr/>
          <p:nvPr/>
        </p:nvSpPr>
        <p:spPr>
          <a:xfrm>
            <a:off x="8340709" y="2996216"/>
            <a:ext cx="1073150" cy="210537"/>
          </a:xfrm>
          <a:prstGeom prst="rect">
            <a:avLst/>
          </a:prstGeom>
          <a:solidFill>
            <a:srgbClr val="545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ea typeface="Calibri" panose="020F0502020204030204" pitchFamily="34" charset="0"/>
                <a:cs typeface="Calibri" panose="020F0502020204030204" pitchFamily="34" charset="0"/>
              </a:rPr>
              <a:t>DAC</a:t>
            </a:r>
          </a:p>
        </p:txBody>
      </p:sp>
      <p:sp>
        <p:nvSpPr>
          <p:cNvPr id="22" name="Rectangle 21">
            <a:extLst>
              <a:ext uri="{FF2B5EF4-FFF2-40B4-BE49-F238E27FC236}">
                <a16:creationId xmlns:a16="http://schemas.microsoft.com/office/drawing/2014/main" id="{93BFA229-C727-D3C9-55B8-A644E54805A7}"/>
              </a:ext>
            </a:extLst>
          </p:cNvPr>
          <p:cNvSpPr/>
          <p:nvPr/>
        </p:nvSpPr>
        <p:spPr>
          <a:xfrm>
            <a:off x="8340709" y="2783371"/>
            <a:ext cx="107315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Sep 2026</a:t>
            </a:r>
          </a:p>
        </p:txBody>
      </p:sp>
      <p:sp>
        <p:nvSpPr>
          <p:cNvPr id="23" name="Rectangle 22">
            <a:extLst>
              <a:ext uri="{FF2B5EF4-FFF2-40B4-BE49-F238E27FC236}">
                <a16:creationId xmlns:a16="http://schemas.microsoft.com/office/drawing/2014/main" id="{51B35F13-EE55-6BAC-DAEC-05053B506B72}"/>
              </a:ext>
            </a:extLst>
          </p:cNvPr>
          <p:cNvSpPr/>
          <p:nvPr/>
        </p:nvSpPr>
        <p:spPr>
          <a:xfrm>
            <a:off x="9826616" y="2995882"/>
            <a:ext cx="1073150" cy="210537"/>
          </a:xfrm>
          <a:prstGeom prst="rect">
            <a:avLst/>
          </a:prstGeom>
          <a:solidFill>
            <a:srgbClr val="545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alibri" panose="020F0502020204030204" pitchFamily="34" charset="0"/>
                <a:ea typeface="Calibri" panose="020F0502020204030204" pitchFamily="34" charset="0"/>
                <a:cs typeface="Calibri" panose="020F0502020204030204" pitchFamily="34" charset="0"/>
              </a:rPr>
              <a:t>1 Yr F/U</a:t>
            </a:r>
          </a:p>
        </p:txBody>
      </p:sp>
      <p:sp>
        <p:nvSpPr>
          <p:cNvPr id="24" name="Rectangle 23">
            <a:extLst>
              <a:ext uri="{FF2B5EF4-FFF2-40B4-BE49-F238E27FC236}">
                <a16:creationId xmlns:a16="http://schemas.microsoft.com/office/drawing/2014/main" id="{5560426B-CD2F-7E92-A918-AD27744FD608}"/>
              </a:ext>
            </a:extLst>
          </p:cNvPr>
          <p:cNvSpPr/>
          <p:nvPr/>
        </p:nvSpPr>
        <p:spPr>
          <a:xfrm>
            <a:off x="9826616" y="2783037"/>
            <a:ext cx="1073150" cy="2116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Feb 2026</a:t>
            </a:r>
          </a:p>
        </p:txBody>
      </p:sp>
      <p:cxnSp>
        <p:nvCxnSpPr>
          <p:cNvPr id="29" name="Straight Connector 28">
            <a:extLst>
              <a:ext uri="{FF2B5EF4-FFF2-40B4-BE49-F238E27FC236}">
                <a16:creationId xmlns:a16="http://schemas.microsoft.com/office/drawing/2014/main" id="{DF948048-DB8B-EA3A-6181-A51FB1B5104D}"/>
              </a:ext>
            </a:extLst>
          </p:cNvPr>
          <p:cNvCxnSpPr>
            <a:cxnSpLocks/>
          </p:cNvCxnSpPr>
          <p:nvPr/>
        </p:nvCxnSpPr>
        <p:spPr>
          <a:xfrm flipV="1">
            <a:off x="9483717" y="2861378"/>
            <a:ext cx="95250"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D73F6E-14FE-3774-9FA1-7F7EE1A69BF0}"/>
              </a:ext>
            </a:extLst>
          </p:cNvPr>
          <p:cNvCxnSpPr>
            <a:cxnSpLocks/>
          </p:cNvCxnSpPr>
          <p:nvPr/>
        </p:nvCxnSpPr>
        <p:spPr>
          <a:xfrm>
            <a:off x="9578967" y="2861378"/>
            <a:ext cx="82550" cy="133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49CDF9-AE3B-608E-87A2-40EA3A5C458A}"/>
              </a:ext>
            </a:extLst>
          </p:cNvPr>
          <p:cNvCxnSpPr>
            <a:cxnSpLocks/>
          </p:cNvCxnSpPr>
          <p:nvPr/>
        </p:nvCxnSpPr>
        <p:spPr>
          <a:xfrm flipV="1">
            <a:off x="9655167" y="2861378"/>
            <a:ext cx="95250" cy="1333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C0D9A37-6A9C-81C1-7D5D-9CC8F23F61C3}"/>
              </a:ext>
            </a:extLst>
          </p:cNvPr>
          <p:cNvSpPr/>
          <p:nvPr/>
        </p:nvSpPr>
        <p:spPr>
          <a:xfrm>
            <a:off x="546100" y="3886512"/>
            <a:ext cx="10509250" cy="2391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057"/>
                </a:solidFill>
                <a:effectLst/>
                <a:uLnTx/>
                <a:uFillTx/>
                <a:latin typeface="Calibri" panose="020F0502020204030204" pitchFamily="34" charset="0"/>
                <a:ea typeface="Calibri" panose="020F0502020204030204" pitchFamily="34" charset="0"/>
                <a:cs typeface="Calibri" panose="020F0502020204030204" pitchFamily="34" charset="0"/>
              </a:rPr>
              <a:t>Phase 1: Rollout Recommendation #1 and #2 (Establish Mentorship Programs, increase weight of experience when hiring)</a:t>
            </a:r>
          </a:p>
        </p:txBody>
      </p:sp>
      <p:sp>
        <p:nvSpPr>
          <p:cNvPr id="36" name="Rectangle 35">
            <a:extLst>
              <a:ext uri="{FF2B5EF4-FFF2-40B4-BE49-F238E27FC236}">
                <a16:creationId xmlns:a16="http://schemas.microsoft.com/office/drawing/2014/main" id="{52CE734C-ED33-413B-13DC-888D938415FD}"/>
              </a:ext>
            </a:extLst>
          </p:cNvPr>
          <p:cNvSpPr/>
          <p:nvPr/>
        </p:nvSpPr>
        <p:spPr>
          <a:xfrm>
            <a:off x="546100" y="4625596"/>
            <a:ext cx="10509250" cy="2391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057"/>
                </a:solidFill>
                <a:effectLst/>
                <a:uLnTx/>
                <a:uFillTx/>
                <a:latin typeface="Calibri" panose="020F0502020204030204" pitchFamily="34" charset="0"/>
                <a:ea typeface="Calibri" panose="020F0502020204030204" pitchFamily="34" charset="0"/>
                <a:cs typeface="Calibri" panose="020F0502020204030204" pitchFamily="34" charset="0"/>
              </a:rPr>
              <a:t>Phase 2: Rollout Recommendation #3 (Relax Overtime gates to incentivize increasing work hours per week)</a:t>
            </a:r>
          </a:p>
        </p:txBody>
      </p:sp>
      <p:sp>
        <p:nvSpPr>
          <p:cNvPr id="37" name="Rectangle 36">
            <a:extLst>
              <a:ext uri="{FF2B5EF4-FFF2-40B4-BE49-F238E27FC236}">
                <a16:creationId xmlns:a16="http://schemas.microsoft.com/office/drawing/2014/main" id="{5DB7E4A5-562D-69EA-2DAA-EB144A3F33C0}"/>
              </a:ext>
            </a:extLst>
          </p:cNvPr>
          <p:cNvSpPr/>
          <p:nvPr/>
        </p:nvSpPr>
        <p:spPr>
          <a:xfrm>
            <a:off x="546100" y="5364680"/>
            <a:ext cx="10509250" cy="2391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057"/>
                </a:solidFill>
                <a:effectLst/>
                <a:uLnTx/>
                <a:uFillTx/>
                <a:latin typeface="Calibri" panose="020F0502020204030204" pitchFamily="34" charset="0"/>
                <a:ea typeface="Calibri" panose="020F0502020204030204" pitchFamily="34" charset="0"/>
                <a:cs typeface="Calibri" panose="020F0502020204030204" pitchFamily="34" charset="0"/>
              </a:rPr>
              <a:t>Phase 3: Rollout Recommendation #4 (Tuition Assistance Program)</a:t>
            </a:r>
          </a:p>
        </p:txBody>
      </p:sp>
      <p:sp>
        <p:nvSpPr>
          <p:cNvPr id="6" name="TextBox 5">
            <a:extLst>
              <a:ext uri="{FF2B5EF4-FFF2-40B4-BE49-F238E27FC236}">
                <a16:creationId xmlns:a16="http://schemas.microsoft.com/office/drawing/2014/main" id="{43BFECA3-DE13-5F83-4880-C71C2E03B093}"/>
              </a:ext>
            </a:extLst>
          </p:cNvPr>
          <p:cNvSpPr txBox="1"/>
          <p:nvPr/>
        </p:nvSpPr>
        <p:spPr>
          <a:xfrm>
            <a:off x="497006" y="2415568"/>
            <a:ext cx="1180342" cy="338554"/>
          </a:xfrm>
          <a:prstGeom prst="rect">
            <a:avLst/>
          </a:prstGeom>
          <a:noFill/>
        </p:spPr>
        <p:txBody>
          <a:bodyPr wrap="square">
            <a:spAutoFit/>
          </a:bodyPr>
          <a:lstStyle/>
          <a:p>
            <a:r>
              <a:rPr lang="en-US" sz="1600" b="1" u="sng">
                <a:solidFill>
                  <a:srgbClr val="003057"/>
                </a:solidFill>
                <a:latin typeface="Calibri" panose="020F0502020204030204" pitchFamily="34" charset="0"/>
                <a:ea typeface="Calibri" panose="020F0502020204030204" pitchFamily="34" charset="0"/>
                <a:cs typeface="Calibri" panose="020F0502020204030204" pitchFamily="34" charset="0"/>
              </a:rPr>
              <a:t>SCHEDULE</a:t>
            </a:r>
            <a:r>
              <a:rPr lang="en-US" sz="1600" u="sng">
                <a:solidFill>
                  <a:srgbClr val="003057"/>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6074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B12C2-E39F-EC59-B2A7-8027055DAA78}"/>
              </a:ext>
            </a:extLst>
          </p:cNvPr>
          <p:cNvSpPr>
            <a:spLocks noGrp="1"/>
          </p:cNvSpPr>
          <p:nvPr>
            <p:ph type="title"/>
          </p:nvPr>
        </p:nvSpPr>
        <p:spPr/>
        <p:txBody>
          <a:bodyPr>
            <a:normAutofit/>
          </a:bodyPr>
          <a:lstStyle/>
          <a:p>
            <a:r>
              <a:rPr lang="en-US" sz="3200">
                <a:latin typeface="Roboto"/>
                <a:ea typeface="Roboto"/>
                <a:cs typeface="Roboto"/>
              </a:rPr>
              <a:t>Challenges and Considerations</a:t>
            </a:r>
            <a:endParaRPr lang="en-US" sz="3200"/>
          </a:p>
        </p:txBody>
      </p:sp>
      <p:sp>
        <p:nvSpPr>
          <p:cNvPr id="5" name="Rectangle 4">
            <a:extLst>
              <a:ext uri="{FF2B5EF4-FFF2-40B4-BE49-F238E27FC236}">
                <a16:creationId xmlns:a16="http://schemas.microsoft.com/office/drawing/2014/main" id="{B905062A-C711-30B2-697C-091ABC27AD01}"/>
              </a:ext>
            </a:extLst>
          </p:cNvPr>
          <p:cNvSpPr/>
          <p:nvPr/>
        </p:nvSpPr>
        <p:spPr>
          <a:xfrm>
            <a:off x="947057" y="1471564"/>
            <a:ext cx="4865914" cy="1632856"/>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1"/>
            <a:r>
              <a:rPr lang="en-US" sz="1600" b="1">
                <a:solidFill>
                  <a:srgbClr val="003057"/>
                </a:solidFill>
                <a:latin typeface="Calibri"/>
                <a:ea typeface="Calibri" panose="020F0502020204030204" pitchFamily="34" charset="0"/>
                <a:cs typeface="Calibri"/>
              </a:rPr>
              <a:t>Inability to make causal claims.</a:t>
            </a:r>
            <a:r>
              <a:rPr lang="en-US" sz="1600">
                <a:solidFill>
                  <a:srgbClr val="003057"/>
                </a:solidFill>
                <a:latin typeface="Calibri"/>
                <a:ea typeface="Calibri" panose="020F0502020204030204" pitchFamily="34" charset="0"/>
                <a:cs typeface="Calibri"/>
              </a:rPr>
              <a:t> Since the dataset consists of observational data and not data from a controlled randomized experiment, we cannot make causal claims. We can only report association between the predictors and response.</a:t>
            </a:r>
          </a:p>
        </p:txBody>
      </p:sp>
      <p:sp>
        <p:nvSpPr>
          <p:cNvPr id="7" name="Rectangle 6">
            <a:extLst>
              <a:ext uri="{FF2B5EF4-FFF2-40B4-BE49-F238E27FC236}">
                <a16:creationId xmlns:a16="http://schemas.microsoft.com/office/drawing/2014/main" id="{775373FC-0E2B-0C58-30A2-C84545E87B12}"/>
              </a:ext>
            </a:extLst>
          </p:cNvPr>
          <p:cNvSpPr/>
          <p:nvPr/>
        </p:nvSpPr>
        <p:spPr>
          <a:xfrm>
            <a:off x="947057" y="1215483"/>
            <a:ext cx="4865914" cy="330288"/>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Calibri" panose="020F0502020204030204" pitchFamily="34" charset="0"/>
                <a:ea typeface="Calibri" panose="020F0502020204030204" pitchFamily="34" charset="0"/>
                <a:cs typeface="Calibri" panose="020F0502020204030204" pitchFamily="34" charset="0"/>
              </a:rPr>
              <a:t>Challenges</a:t>
            </a:r>
            <a:endParaRPr lang="en-US" sz="1800" b="1">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189DE97-90E7-5FCB-E4C7-27AF8B5D39D1}"/>
              </a:ext>
            </a:extLst>
          </p:cNvPr>
          <p:cNvSpPr/>
          <p:nvPr/>
        </p:nvSpPr>
        <p:spPr>
          <a:xfrm>
            <a:off x="6223001" y="1480510"/>
            <a:ext cx="4865914" cy="161182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Implement interventions using a phased-approach. This will allow HR to better assess if key predictors may have a causal relationship with the response, since each phase will only focus on one or two predictors.</a:t>
            </a:r>
          </a:p>
        </p:txBody>
      </p:sp>
      <p:sp>
        <p:nvSpPr>
          <p:cNvPr id="9" name="Rectangle 8">
            <a:extLst>
              <a:ext uri="{FF2B5EF4-FFF2-40B4-BE49-F238E27FC236}">
                <a16:creationId xmlns:a16="http://schemas.microsoft.com/office/drawing/2014/main" id="{C9585E6F-A849-EAAF-E263-0CF5E5F3290A}"/>
              </a:ext>
            </a:extLst>
          </p:cNvPr>
          <p:cNvSpPr/>
          <p:nvPr/>
        </p:nvSpPr>
        <p:spPr>
          <a:xfrm>
            <a:off x="6223001" y="1212827"/>
            <a:ext cx="4865914" cy="335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latin typeface="Calibri" panose="020F0502020204030204" pitchFamily="34" charset="0"/>
                <a:ea typeface="Calibri" panose="020F0502020204030204" pitchFamily="34" charset="0"/>
                <a:cs typeface="Calibri" panose="020F0502020204030204" pitchFamily="34" charset="0"/>
              </a:rPr>
              <a:t>Mitigation Strategies</a:t>
            </a:r>
            <a:endParaRPr lang="en-US" sz="1800" b="1">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28C1FADB-ABEC-BAA4-304E-CFFD54E678B3}"/>
              </a:ext>
            </a:extLst>
          </p:cNvPr>
          <p:cNvSpPr/>
          <p:nvPr/>
        </p:nvSpPr>
        <p:spPr>
          <a:xfrm>
            <a:off x="947057" y="3148705"/>
            <a:ext cx="4865914" cy="154614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600" b="1">
                <a:solidFill>
                  <a:srgbClr val="003057"/>
                </a:solidFill>
                <a:latin typeface="Calibri" panose="020F0502020204030204" pitchFamily="34" charset="0"/>
                <a:ea typeface="Calibri" panose="020F0502020204030204" pitchFamily="34" charset="0"/>
                <a:cs typeface="Calibri" panose="020F0502020204030204" pitchFamily="34" charset="0"/>
              </a:rPr>
              <a:t>Risk of Age-Based Discrimination.</a:t>
            </a:r>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 While age has a positive relationship with performance score, we don't want to take away resources from older employees to improve the performance of younger ones.</a:t>
            </a:r>
          </a:p>
        </p:txBody>
      </p:sp>
      <p:sp>
        <p:nvSpPr>
          <p:cNvPr id="16" name="Rectangle 15">
            <a:extLst>
              <a:ext uri="{FF2B5EF4-FFF2-40B4-BE49-F238E27FC236}">
                <a16:creationId xmlns:a16="http://schemas.microsoft.com/office/drawing/2014/main" id="{00226C6D-E7BF-9A9E-BD20-E5A6B148E18E}"/>
              </a:ext>
            </a:extLst>
          </p:cNvPr>
          <p:cNvSpPr/>
          <p:nvPr/>
        </p:nvSpPr>
        <p:spPr>
          <a:xfrm>
            <a:off x="6223001" y="3171322"/>
            <a:ext cx="4865914" cy="1499052"/>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Early-Career programs will not have age limitations. Rather, they will be targeted at employees new to the company or employees who underwent a recent career change.</a:t>
            </a:r>
          </a:p>
        </p:txBody>
      </p:sp>
      <p:cxnSp>
        <p:nvCxnSpPr>
          <p:cNvPr id="18" name="Straight Arrow Connector 17">
            <a:extLst>
              <a:ext uri="{FF2B5EF4-FFF2-40B4-BE49-F238E27FC236}">
                <a16:creationId xmlns:a16="http://schemas.microsoft.com/office/drawing/2014/main" id="{C33BE663-EF31-BE87-5879-719C3A0CE5D1}"/>
              </a:ext>
            </a:extLst>
          </p:cNvPr>
          <p:cNvCxnSpPr>
            <a:cxnSpLocks/>
            <a:stCxn id="5" idx="3"/>
            <a:endCxn id="8" idx="1"/>
          </p:cNvCxnSpPr>
          <p:nvPr/>
        </p:nvCxnSpPr>
        <p:spPr>
          <a:xfrm flipV="1">
            <a:off x="5812971" y="2286420"/>
            <a:ext cx="410030" cy="1572"/>
          </a:xfrm>
          <a:prstGeom prst="straightConnector1">
            <a:avLst/>
          </a:prstGeom>
          <a:ln w="38100">
            <a:solidFill>
              <a:srgbClr val="003057"/>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1F56D15-C9DF-1317-1B67-05278038ACCC}"/>
              </a:ext>
            </a:extLst>
          </p:cNvPr>
          <p:cNvCxnSpPr>
            <a:cxnSpLocks/>
            <a:stCxn id="15" idx="3"/>
            <a:endCxn id="16" idx="1"/>
          </p:cNvCxnSpPr>
          <p:nvPr/>
        </p:nvCxnSpPr>
        <p:spPr>
          <a:xfrm flipV="1">
            <a:off x="5812971" y="3920848"/>
            <a:ext cx="410030" cy="932"/>
          </a:xfrm>
          <a:prstGeom prst="straightConnector1">
            <a:avLst/>
          </a:prstGeom>
          <a:ln w="38100">
            <a:solidFill>
              <a:srgbClr val="003057"/>
            </a:solidFill>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863FB933-ADBD-4EDB-1B27-72E3364B5AE4}"/>
              </a:ext>
            </a:extLst>
          </p:cNvPr>
          <p:cNvSpPr/>
          <p:nvPr/>
        </p:nvSpPr>
        <p:spPr>
          <a:xfrm>
            <a:off x="6223001" y="4715591"/>
            <a:ext cx="4865914" cy="139875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For employees who participate in tuition assistance programs, we recommend tracking their performance over time (collect data at the end of each semester) to see if there is a positive trend in the individual's performance score. ​</a:t>
            </a:r>
          </a:p>
        </p:txBody>
      </p:sp>
      <p:sp>
        <p:nvSpPr>
          <p:cNvPr id="26" name="Rectangle 25">
            <a:extLst>
              <a:ext uri="{FF2B5EF4-FFF2-40B4-BE49-F238E27FC236}">
                <a16:creationId xmlns:a16="http://schemas.microsoft.com/office/drawing/2014/main" id="{9BAD2292-4C44-7CFC-E04C-F3CD8E12F236}"/>
              </a:ext>
            </a:extLst>
          </p:cNvPr>
          <p:cNvSpPr/>
          <p:nvPr/>
        </p:nvSpPr>
        <p:spPr>
          <a:xfrm>
            <a:off x="947057" y="4745861"/>
            <a:ext cx="4865914" cy="1342402"/>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600" b="1">
                <a:solidFill>
                  <a:srgbClr val="003057"/>
                </a:solidFill>
                <a:latin typeface="Calibri" panose="020F0502020204030204" pitchFamily="34" charset="0"/>
                <a:ea typeface="Calibri" panose="020F0502020204030204" pitchFamily="34" charset="0"/>
                <a:cs typeface="Calibri" panose="020F0502020204030204" pitchFamily="34" charset="0"/>
              </a:rPr>
              <a:t>Time is needed to see potential changes in performance</a:t>
            </a:r>
            <a:r>
              <a:rPr lang="en-US" sz="1600" b="1">
                <a:solidFill>
                  <a:srgbClr val="003057"/>
                </a:solidFill>
                <a:effectLst/>
                <a:latin typeface="Calibri" panose="020F0502020204030204" pitchFamily="34" charset="0"/>
                <a:ea typeface="Calibri" panose="020F0502020204030204" pitchFamily="34" charset="0"/>
                <a:cs typeface="Calibri" panose="020F0502020204030204" pitchFamily="34" charset="0"/>
              </a:rPr>
              <a:t>. </a:t>
            </a:r>
            <a:r>
              <a:rPr lang="en-US" sz="1600">
                <a:solidFill>
                  <a:srgbClr val="003057"/>
                </a:solidFill>
                <a:latin typeface="Calibri" panose="020F0502020204030204" pitchFamily="34" charset="0"/>
                <a:ea typeface="Calibri" panose="020F0502020204030204" pitchFamily="34" charset="0"/>
                <a:cs typeface="Calibri" panose="020F0502020204030204" pitchFamily="34" charset="0"/>
              </a:rPr>
              <a:t>Different predictors may have a different timeline before there are noticeable changes in performance. </a:t>
            </a:r>
            <a:endParaRPr lang="en-US" sz="1600">
              <a:solidFill>
                <a:srgbClr val="003057"/>
              </a:solidFill>
              <a:effectLst/>
              <a:latin typeface="Calibri" panose="020F0502020204030204" pitchFamily="34" charset="0"/>
              <a:ea typeface="Calibri" panose="020F0502020204030204" pitchFamily="34" charset="0"/>
              <a:cs typeface="Calibri" panose="020F0502020204030204" pitchFamily="34" charset="0"/>
            </a:endParaRPr>
          </a:p>
        </p:txBody>
      </p:sp>
      <p:cxnSp>
        <p:nvCxnSpPr>
          <p:cNvPr id="27" name="Straight Arrow Connector 26">
            <a:extLst>
              <a:ext uri="{FF2B5EF4-FFF2-40B4-BE49-F238E27FC236}">
                <a16:creationId xmlns:a16="http://schemas.microsoft.com/office/drawing/2014/main" id="{CFD213CE-E9D7-0C81-A008-D838390C8E37}"/>
              </a:ext>
            </a:extLst>
          </p:cNvPr>
          <p:cNvCxnSpPr>
            <a:cxnSpLocks/>
            <a:stCxn id="26" idx="3"/>
            <a:endCxn id="25" idx="1"/>
          </p:cNvCxnSpPr>
          <p:nvPr/>
        </p:nvCxnSpPr>
        <p:spPr>
          <a:xfrm flipV="1">
            <a:off x="5812971" y="5414971"/>
            <a:ext cx="410030" cy="2091"/>
          </a:xfrm>
          <a:prstGeom prst="straightConnector1">
            <a:avLst/>
          </a:prstGeom>
          <a:ln w="38100">
            <a:solidFill>
              <a:srgbClr val="003057"/>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205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sz="3200">
                <a:latin typeface="Roboto"/>
                <a:ea typeface="Roboto"/>
                <a:cs typeface="Roboto"/>
              </a:rPr>
              <a:t>Future Directions</a:t>
            </a:r>
            <a:endParaRPr lang="en-US" sz="3200"/>
          </a:p>
        </p:txBody>
      </p:sp>
      <p:sp>
        <p:nvSpPr>
          <p:cNvPr id="2" name="Rectangle 1">
            <a:extLst>
              <a:ext uri="{FF2B5EF4-FFF2-40B4-BE49-F238E27FC236}">
                <a16:creationId xmlns:a16="http://schemas.microsoft.com/office/drawing/2014/main" id="{CCDA0DB9-B3DF-4041-801A-649CB64D9172}"/>
              </a:ext>
            </a:extLst>
          </p:cNvPr>
          <p:cNvSpPr/>
          <p:nvPr/>
        </p:nvSpPr>
        <p:spPr>
          <a:xfrm>
            <a:off x="720163" y="1435760"/>
            <a:ext cx="3928195" cy="4935732"/>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376"/>
              </a:solidFill>
            </a:endParaRPr>
          </a:p>
        </p:txBody>
      </p:sp>
      <p:sp>
        <p:nvSpPr>
          <p:cNvPr id="3" name="TextBox 2">
            <a:extLst>
              <a:ext uri="{FF2B5EF4-FFF2-40B4-BE49-F238E27FC236}">
                <a16:creationId xmlns:a16="http://schemas.microsoft.com/office/drawing/2014/main" id="{E398D1AF-183B-4EAF-B2A2-2E3ECD8E8512}"/>
              </a:ext>
            </a:extLst>
          </p:cNvPr>
          <p:cNvSpPr txBox="1"/>
          <p:nvPr/>
        </p:nvSpPr>
        <p:spPr>
          <a:xfrm>
            <a:off x="718945" y="1389903"/>
            <a:ext cx="3839513" cy="501675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Collect More Specific Data: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For example, for "Experience", not just "Years of experience", but also years of relevant experience, and years with same company.</a:t>
            </a:r>
          </a:p>
          <a:p>
            <a:pPr marL="285750" indent="-285750">
              <a:buFont typeface="Arial" panose="020B0604020202020204" pitchFamily="34" charset="0"/>
              <a:buChar char="•"/>
            </a:pPr>
            <a:endParaRPr lang="en-US" sz="160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Cost of required features: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LASSO had a better MSPE than the stepwise model but requires more features. Explore if the cost of data collection  for more features is worth it for a slight increase in metric performance.</a:t>
            </a:r>
          </a:p>
          <a:p>
            <a:pPr marL="285750" indent="-285750">
              <a:buFont typeface="Arial" panose="020B0604020202020204" pitchFamily="34" charset="0"/>
              <a:buChar char="•"/>
            </a:pPr>
            <a:endParaRPr lang="en-US" sz="160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Reformat Response Variable: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Set a performance score threshold and reformat performance score to "High Performer" and "Low Performer". This would help if budget limitations means the goal changes to increasing the number of high performers.</a:t>
            </a:r>
          </a:p>
        </p:txBody>
      </p:sp>
      <p:sp>
        <p:nvSpPr>
          <p:cNvPr id="24" name="Rectangle 23">
            <a:extLst>
              <a:ext uri="{FF2B5EF4-FFF2-40B4-BE49-F238E27FC236}">
                <a16:creationId xmlns:a16="http://schemas.microsoft.com/office/drawing/2014/main" id="{300CCEF7-03AD-4771-8312-6A29AA3FE55E}"/>
              </a:ext>
            </a:extLst>
          </p:cNvPr>
          <p:cNvSpPr/>
          <p:nvPr/>
        </p:nvSpPr>
        <p:spPr>
          <a:xfrm>
            <a:off x="4897717" y="1426588"/>
            <a:ext cx="6362298" cy="4944903"/>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376"/>
              </a:solidFill>
            </a:endParaRPr>
          </a:p>
        </p:txBody>
      </p:sp>
      <p:sp>
        <p:nvSpPr>
          <p:cNvPr id="28" name="TextBox 27">
            <a:extLst>
              <a:ext uri="{FF2B5EF4-FFF2-40B4-BE49-F238E27FC236}">
                <a16:creationId xmlns:a16="http://schemas.microsoft.com/office/drawing/2014/main" id="{7C42B63E-90FB-4F41-96DB-A8EA4E621C17}"/>
              </a:ext>
            </a:extLst>
          </p:cNvPr>
          <p:cNvSpPr txBox="1"/>
          <p:nvPr/>
        </p:nvSpPr>
        <p:spPr>
          <a:xfrm>
            <a:off x="4898935" y="1449488"/>
            <a:ext cx="6361080" cy="280076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Cost associated with improving employee performance: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Understand at what point does cost of investing in employees break even with the added value of improved performance.</a:t>
            </a:r>
          </a:p>
          <a:p>
            <a:pPr marL="285750" indent="-285750">
              <a:buFont typeface="Arial" panose="020B0604020202020204" pitchFamily="34" charset="0"/>
              <a:buChar char="•"/>
            </a:pPr>
            <a:endParaRPr lang="en-US" sz="1600" b="1">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Employee Performance over time: </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Explore how employee performance varies over time. This can help measure the effectiveness of interventions.</a:t>
            </a:r>
          </a:p>
          <a:p>
            <a:pPr marL="285750" indent="-285750">
              <a:buFont typeface="Arial" panose="020B0604020202020204" pitchFamily="34" charset="0"/>
              <a:buChar char="•"/>
            </a:pPr>
            <a:endParaRPr lang="en-US" sz="160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a:solidFill>
                  <a:srgbClr val="002060"/>
                </a:solidFill>
                <a:latin typeface="Calibri" panose="020F0502020204030204" pitchFamily="34" charset="0"/>
                <a:ea typeface="Calibri" panose="020F0502020204030204" pitchFamily="34" charset="0"/>
                <a:cs typeface="Calibri" panose="020F0502020204030204" pitchFamily="34" charset="0"/>
              </a:rPr>
              <a:t>Adding More Features:</a:t>
            </a:r>
            <a:r>
              <a:rPr lang="en-US" sz="1600">
                <a:solidFill>
                  <a:srgbClr val="002060"/>
                </a:solidFill>
                <a:latin typeface="Calibri" panose="020F0502020204030204" pitchFamily="34" charset="0"/>
                <a:ea typeface="Calibri" panose="020F0502020204030204" pitchFamily="34" charset="0"/>
                <a:cs typeface="Calibri" panose="020F0502020204030204" pitchFamily="34" charset="0"/>
              </a:rPr>
              <a:t> Since we did consider Non-Linear models (Random Forest), if we decide to add more features, we will also be able to handle non-linear relationships.</a:t>
            </a:r>
          </a:p>
        </p:txBody>
      </p:sp>
      <p:sp>
        <p:nvSpPr>
          <p:cNvPr id="5" name="Rectangle 4">
            <a:extLst>
              <a:ext uri="{FF2B5EF4-FFF2-40B4-BE49-F238E27FC236}">
                <a16:creationId xmlns:a16="http://schemas.microsoft.com/office/drawing/2014/main" id="{AE74540D-C6B9-68F4-EDD3-33DCA7E6FB3B}"/>
              </a:ext>
            </a:extLst>
          </p:cNvPr>
          <p:cNvSpPr/>
          <p:nvPr/>
        </p:nvSpPr>
        <p:spPr>
          <a:xfrm>
            <a:off x="720163" y="1083617"/>
            <a:ext cx="3920547" cy="350929"/>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latin typeface="Calibri" panose="020F0502020204030204" pitchFamily="34" charset="0"/>
                <a:ea typeface="Calibri" panose="020F0502020204030204" pitchFamily="34" charset="0"/>
                <a:cs typeface="Calibri" panose="020F0502020204030204" pitchFamily="34" charset="0"/>
              </a:rPr>
              <a:t>Further An</a:t>
            </a:r>
            <a:r>
              <a:rPr lang="en-US" b="1">
                <a:latin typeface="Calibri" panose="020F0502020204030204" pitchFamily="34" charset="0"/>
                <a:ea typeface="Calibri" panose="020F0502020204030204" pitchFamily="34" charset="0"/>
                <a:cs typeface="Calibri" panose="020F0502020204030204" pitchFamily="34" charset="0"/>
              </a:rPr>
              <a:t>alysis</a:t>
            </a:r>
            <a:endParaRPr lang="en-US" sz="1800" b="1">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2C113D2-FA9E-889F-A18F-D386BC222DC2}"/>
              </a:ext>
            </a:extLst>
          </p:cNvPr>
          <p:cNvSpPr/>
          <p:nvPr/>
        </p:nvSpPr>
        <p:spPr>
          <a:xfrm>
            <a:off x="4897717" y="1083615"/>
            <a:ext cx="6361080" cy="3509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latin typeface="Calibri" panose="020F0502020204030204" pitchFamily="34" charset="0"/>
                <a:ea typeface="Calibri" panose="020F0502020204030204" pitchFamily="34" charset="0"/>
                <a:cs typeface="Calibri" panose="020F0502020204030204" pitchFamily="34" charset="0"/>
              </a:rPr>
              <a:t>Long Term Improvements</a:t>
            </a:r>
          </a:p>
        </p:txBody>
      </p:sp>
      <p:pic>
        <p:nvPicPr>
          <p:cNvPr id="7" name="Picture 6">
            <a:extLst>
              <a:ext uri="{FF2B5EF4-FFF2-40B4-BE49-F238E27FC236}">
                <a16:creationId xmlns:a16="http://schemas.microsoft.com/office/drawing/2014/main" id="{09DB6DF0-BE99-0B23-9791-8D0D3AFDA161}"/>
              </a:ext>
            </a:extLst>
          </p:cNvPr>
          <p:cNvPicPr>
            <a:picLocks noChangeAspect="1"/>
          </p:cNvPicPr>
          <p:nvPr/>
        </p:nvPicPr>
        <p:blipFill>
          <a:blip r:embed="rId3"/>
          <a:srcRect l="16" t="1454" r="-16" b="7560"/>
          <a:stretch/>
        </p:blipFill>
        <p:spPr>
          <a:xfrm>
            <a:off x="6096000" y="4265199"/>
            <a:ext cx="3878983" cy="1966746"/>
          </a:xfrm>
          <a:prstGeom prst="rect">
            <a:avLst/>
          </a:prstGeom>
          <a:ln>
            <a:solidFill>
              <a:schemeClr val="accent1"/>
            </a:solidFill>
          </a:ln>
        </p:spPr>
      </p:pic>
    </p:spTree>
    <p:extLst>
      <p:ext uri="{BB962C8B-B14F-4D97-AF65-F5344CB8AC3E}">
        <p14:creationId xmlns:p14="http://schemas.microsoft.com/office/powerpoint/2010/main" val="305954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F3AB5C-95A0-BEFB-17A3-D1EF101ECB1A}"/>
              </a:ext>
            </a:extLst>
          </p:cNvPr>
          <p:cNvSpPr>
            <a:spLocks noGrp="1"/>
          </p:cNvSpPr>
          <p:nvPr>
            <p:ph type="title"/>
          </p:nvPr>
        </p:nvSpPr>
        <p:spPr/>
        <p:txBody>
          <a:bodyPr/>
          <a:lstStyle/>
          <a:p>
            <a:r>
              <a:rPr lang="en-US">
                <a:latin typeface="Roboto"/>
                <a:ea typeface="Roboto"/>
                <a:cs typeface="Roboto"/>
              </a:rPr>
              <a:t>Conclusion and Summary</a:t>
            </a:r>
            <a:endParaRPr lang="en-US"/>
          </a:p>
        </p:txBody>
      </p:sp>
      <p:sp>
        <p:nvSpPr>
          <p:cNvPr id="2" name="TextBox 1">
            <a:extLst>
              <a:ext uri="{FF2B5EF4-FFF2-40B4-BE49-F238E27FC236}">
                <a16:creationId xmlns:a16="http://schemas.microsoft.com/office/drawing/2014/main" id="{0EEAC836-60BD-80C6-A135-B4A89D1E1F0D}"/>
              </a:ext>
            </a:extLst>
          </p:cNvPr>
          <p:cNvSpPr txBox="1"/>
          <p:nvPr/>
        </p:nvSpPr>
        <p:spPr>
          <a:xfrm>
            <a:off x="381000" y="3540367"/>
            <a:ext cx="10943492" cy="2800767"/>
          </a:xfrm>
          <a:prstGeom prst="rect">
            <a:avLst/>
          </a:prstGeom>
          <a:noFill/>
        </p:spPr>
        <p:txBody>
          <a:bodyPr wrap="square" rtlCol="0">
            <a:spAutoFit/>
          </a:bodyPr>
          <a:lstStyle/>
          <a:p>
            <a:r>
              <a:rPr lang="en-US" sz="1600" b="1">
                <a:effectLst/>
                <a:latin typeface="Calibri" panose="020F0502020204030204" pitchFamily="34" charset="0"/>
              </a:rPr>
              <a:t>Concluding Thoughts</a:t>
            </a:r>
            <a:r>
              <a:rPr lang="en-US" sz="1600">
                <a:effectLst/>
                <a:latin typeface="Calibri" panose="020F0502020204030204" pitchFamily="34" charset="0"/>
              </a:rPr>
              <a:t>:</a:t>
            </a:r>
            <a:endParaRPr lang="en-US" sz="1600" b="0">
              <a:latin typeface="Calibri"/>
              <a:ea typeface="Calibri"/>
              <a:cs typeface="Calibri"/>
            </a:endParaRPr>
          </a:p>
          <a:p>
            <a:r>
              <a:rPr lang="en-US" sz="1600">
                <a:latin typeface="Calibri"/>
                <a:ea typeface="Calibri"/>
                <a:cs typeface="Calibri"/>
              </a:rPr>
              <a:t>Recommendation #1</a:t>
            </a:r>
            <a:r>
              <a:rPr lang="en-US" sz="1600" b="0">
                <a:latin typeface="Calibri"/>
                <a:ea typeface="Calibri"/>
                <a:cs typeface="Calibri"/>
              </a:rPr>
              <a:t> focuses on mentorship for existing employees and </a:t>
            </a:r>
            <a:r>
              <a:rPr lang="en-US" sz="1600">
                <a:latin typeface="Calibri"/>
                <a:ea typeface="Calibri"/>
                <a:cs typeface="Calibri"/>
              </a:rPr>
              <a:t>recommendation #2</a:t>
            </a:r>
            <a:r>
              <a:rPr lang="en-US" sz="1600" b="0">
                <a:latin typeface="Calibri"/>
                <a:ea typeface="Calibri"/>
                <a:cs typeface="Calibri"/>
              </a:rPr>
              <a:t> is concerned with the hiring processes for new employees, thus providing both short-term and long-term solutions for improving experience.</a:t>
            </a:r>
          </a:p>
          <a:p>
            <a:r>
              <a:rPr lang="en-US" sz="1600" b="0">
                <a:latin typeface="Calibri"/>
                <a:ea typeface="Calibri"/>
                <a:cs typeface="Calibri"/>
              </a:rPr>
              <a:t>Finally, Recommendations #3 and #4 target the remaining predictors in the selected model.</a:t>
            </a:r>
          </a:p>
          <a:p>
            <a:pPr marL="742950" lvl="1" indent="-285750">
              <a:buFont typeface="Arial" panose="020B0604020202020204" pitchFamily="34" charset="0"/>
              <a:buChar char="•"/>
            </a:pPr>
            <a:r>
              <a:rPr lang="en-US" sz="1600">
                <a:latin typeface="Calibri"/>
                <a:ea typeface="Calibri"/>
                <a:cs typeface="Calibri"/>
              </a:rPr>
              <a:t>I</a:t>
            </a:r>
            <a:r>
              <a:rPr lang="en-US" sz="1600" b="0">
                <a:latin typeface="Calibri"/>
                <a:ea typeface="Calibri"/>
                <a:cs typeface="Calibri"/>
              </a:rPr>
              <a:t>f there is not enough resources to implement all recommendations, then after implementing #1 and #2, we recommend HR pursue #3 if the company more focused on performance improvements in the </a:t>
            </a:r>
            <a:r>
              <a:rPr lang="en-US" sz="1600">
                <a:latin typeface="Calibri"/>
                <a:ea typeface="Calibri"/>
                <a:cs typeface="Calibri"/>
              </a:rPr>
              <a:t>short-term </a:t>
            </a:r>
            <a:r>
              <a:rPr lang="en-US" sz="1600" b="0">
                <a:latin typeface="Calibri"/>
                <a:ea typeface="Calibri"/>
                <a:cs typeface="Calibri"/>
              </a:rPr>
              <a:t>, and #4 if the company’s strategy is geared towards </a:t>
            </a:r>
            <a:r>
              <a:rPr lang="en-US" sz="1600">
                <a:latin typeface="Calibri"/>
                <a:ea typeface="Calibri"/>
                <a:cs typeface="Calibri"/>
              </a:rPr>
              <a:t>long-term</a:t>
            </a:r>
            <a:r>
              <a:rPr lang="en-US" sz="1600" b="0">
                <a:latin typeface="Calibri"/>
                <a:ea typeface="Calibri"/>
                <a:cs typeface="Calibri"/>
              </a:rPr>
              <a:t> improvements.</a:t>
            </a:r>
          </a:p>
          <a:p>
            <a:r>
              <a:rPr lang="en-US" sz="1600" b="0">
                <a:latin typeface="Calibri"/>
                <a:ea typeface="Calibri"/>
                <a:cs typeface="Calibri"/>
              </a:rPr>
              <a:t>In summary, we have provided HR a list of key variables used to explain employee performance, a stepwise regression model for predicting performance, specific recommendations with expected short-term and long-term impacts, and a multi-phase plan for rolling out recommendations. We believe with these tools, HR can strategically allocate its resources, saving time and money, to improve employee performance across the company. </a:t>
            </a:r>
          </a:p>
        </p:txBody>
      </p:sp>
      <p:sp>
        <p:nvSpPr>
          <p:cNvPr id="3" name="TextBox 2">
            <a:extLst>
              <a:ext uri="{FF2B5EF4-FFF2-40B4-BE49-F238E27FC236}">
                <a16:creationId xmlns:a16="http://schemas.microsoft.com/office/drawing/2014/main" id="{3360F599-5CF6-00A3-54A7-A50472868BDD}"/>
              </a:ext>
            </a:extLst>
          </p:cNvPr>
          <p:cNvSpPr txBox="1"/>
          <p:nvPr/>
        </p:nvSpPr>
        <p:spPr>
          <a:xfrm>
            <a:off x="381000" y="1308700"/>
            <a:ext cx="11125200" cy="2308324"/>
          </a:xfrm>
          <a:prstGeom prst="rect">
            <a:avLst/>
          </a:prstGeom>
          <a:noFill/>
        </p:spPr>
        <p:txBody>
          <a:bodyPr wrap="square" rtlCol="0">
            <a:spAutoFit/>
          </a:bodyPr>
          <a:lstStyle/>
          <a:p>
            <a:r>
              <a:rPr lang="en-US" sz="1600" b="1">
                <a:effectLst/>
                <a:latin typeface="Calibri" panose="020F0502020204030204" pitchFamily="34" charset="0"/>
              </a:rPr>
              <a:t>Recap of Key Points</a:t>
            </a:r>
            <a:r>
              <a:rPr lang="en-US" sz="1600">
                <a:effectLst/>
                <a:latin typeface="Calibri" panose="020F0502020204030204" pitchFamily="34" charset="0"/>
              </a:rPr>
              <a:t>:</a:t>
            </a:r>
          </a:p>
          <a:p>
            <a:r>
              <a:rPr lang="en-US" sz="1600" b="0">
                <a:latin typeface="Calibri"/>
                <a:ea typeface="Calibri"/>
                <a:cs typeface="Calibri"/>
              </a:rPr>
              <a:t>**We propose </a:t>
            </a:r>
            <a:r>
              <a:rPr lang="en-US" sz="1600" b="0" u="sng">
                <a:latin typeface="Calibri"/>
                <a:ea typeface="Calibri"/>
                <a:cs typeface="Calibri"/>
              </a:rPr>
              <a:t>four recommendations </a:t>
            </a:r>
            <a:r>
              <a:rPr lang="en-US" sz="1600" b="0">
                <a:latin typeface="Calibri"/>
                <a:ea typeface="Calibri"/>
                <a:cs typeface="Calibri"/>
              </a:rPr>
              <a:t>and a </a:t>
            </a:r>
            <a:r>
              <a:rPr lang="en-US" sz="1600" b="0" u="sng">
                <a:latin typeface="Calibri"/>
                <a:ea typeface="Calibri"/>
                <a:cs typeface="Calibri"/>
              </a:rPr>
              <a:t>multi-phase plan </a:t>
            </a:r>
            <a:r>
              <a:rPr lang="en-US" sz="1600" b="0">
                <a:latin typeface="Calibri"/>
                <a:ea typeface="Calibri"/>
                <a:cs typeface="Calibri"/>
              </a:rPr>
              <a:t>for implementation (see slides 5 and 6)**</a:t>
            </a:r>
          </a:p>
          <a:p>
            <a:r>
              <a:rPr lang="en-US" sz="1600" b="0" u="sng">
                <a:latin typeface="Calibri"/>
                <a:ea typeface="Calibri"/>
                <a:cs typeface="Calibri"/>
              </a:rPr>
              <a:t>Explaining Performance: </a:t>
            </a:r>
            <a:r>
              <a:rPr lang="en-US" sz="1600" b="0">
                <a:latin typeface="Calibri"/>
                <a:ea typeface="Calibri"/>
                <a:cs typeface="Calibri"/>
              </a:rPr>
              <a:t>Linear regression, regularized regression, decision tree, and random forest models consistently identify experience, weekly work hours, and age as the most influential factors in explaining employee performance, even when accounting for all other variables. We recommend that HR prioritize these variables when hiring new employees and designing programs to support current staff. This focus aligns with the goal of improving overall employee performance.</a:t>
            </a:r>
          </a:p>
          <a:p>
            <a:r>
              <a:rPr lang="en-US" sz="1600" b="0" u="sng">
                <a:latin typeface="Calibri"/>
                <a:ea typeface="Calibri"/>
                <a:cs typeface="Calibri"/>
              </a:rPr>
              <a:t>Predicting Performance</a:t>
            </a:r>
            <a:r>
              <a:rPr lang="en-US" sz="1600" b="0">
                <a:latin typeface="Calibri"/>
                <a:ea typeface="Calibri"/>
                <a:cs typeface="Calibri"/>
              </a:rPr>
              <a:t>: We recommend using the stepwise model for predicting performance, as it has the lowest Mean Absolute Error (MAE) among the tested models. Additionally, the stepwise model is significantly more streamlined than the next best option, the LASSO model. This efficiency reduces the amount of data required for model re-fitting, saving both time and resources. </a:t>
            </a:r>
          </a:p>
        </p:txBody>
      </p:sp>
    </p:spTree>
    <p:extLst>
      <p:ext uri="{BB962C8B-B14F-4D97-AF65-F5344CB8AC3E}">
        <p14:creationId xmlns:p14="http://schemas.microsoft.com/office/powerpoint/2010/main" val="1692269232"/>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0FBA4D1CA22B4998895B0BEE27FBB9" ma:contentTypeVersion="8" ma:contentTypeDescription="Create a new document." ma:contentTypeScope="" ma:versionID="f52f9d6f9f5c3cc99f3e9274b2cd8256">
  <xsd:schema xmlns:xsd="http://www.w3.org/2001/XMLSchema" xmlns:xs="http://www.w3.org/2001/XMLSchema" xmlns:p="http://schemas.microsoft.com/office/2006/metadata/properties" xmlns:ns2="900a829d-0d3a-415b-a957-50c279bd98e9" targetNamespace="http://schemas.microsoft.com/office/2006/metadata/properties" ma:root="true" ma:fieldsID="2d26554de74ca843833197c0da5b11c3" ns2:_="">
    <xsd:import namespace="900a829d-0d3a-415b-a957-50c279bd98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0a829d-0d3a-415b-a957-50c279bd98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609630-D488-45AB-9938-94B3132405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0a829d-0d3a-415b-a957-50c279bd98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3124E9-D704-4633-B5BD-312920DAA8BE}">
  <ds:schemaRefs>
    <ds:schemaRef ds:uri="http://purl.org/dc/elements/1.1/"/>
    <ds:schemaRef ds:uri="http://schemas.microsoft.com/office/infopath/2007/PartnerControls"/>
    <ds:schemaRef ds:uri="http://purl.org/dc/dcmitype/"/>
    <ds:schemaRef ds:uri="http://purl.org/dc/terms/"/>
    <ds:schemaRef ds:uri="900a829d-0d3a-415b-a957-50c279bd98e9"/>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79695BD-8F9A-4F18-932D-A60621B48B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GATech_PPTtemplate_2021_wide</Template>
  <TotalTime>25</TotalTime>
  <Words>2167</Words>
  <Application>Microsoft Office PowerPoint</Application>
  <PresentationFormat>Widescreen</PresentationFormat>
  <Paragraphs>151</Paragraphs>
  <Slides>9</Slides>
  <Notes>9</Notes>
  <HiddenSlides>0</HiddenSlides>
  <MMClips>0</MMClips>
  <ScaleCrop>false</ScaleCrop>
  <HeadingPairs>
    <vt:vector size="4" baseType="variant">
      <vt:variant>
        <vt:lpstr>Theme</vt:lpstr>
      </vt:variant>
      <vt:variant>
        <vt:i4>3</vt:i4>
      </vt:variant>
      <vt:variant>
        <vt:lpstr>Slide Titles</vt:lpstr>
      </vt:variant>
      <vt:variant>
        <vt:i4>9</vt:i4>
      </vt:variant>
    </vt:vector>
  </HeadingPairs>
  <TitlesOfParts>
    <vt:vector size="12" baseType="lpstr">
      <vt:lpstr>Title Page</vt:lpstr>
      <vt:lpstr>Dividers</vt:lpstr>
      <vt:lpstr>Content Page</vt:lpstr>
      <vt:lpstr>Project Final Presentation Identifying Key Variables to Explain Employee Performance</vt:lpstr>
      <vt:lpstr>Introduction and Problem Statement</vt:lpstr>
      <vt:lpstr>Key Insights and Findings </vt:lpstr>
      <vt:lpstr>Business Impact and Implications</vt:lpstr>
      <vt:lpstr>Recommendations</vt:lpstr>
      <vt:lpstr>Implementation Plan</vt:lpstr>
      <vt:lpstr>Challenges and Considerations</vt:lpstr>
      <vt:lpstr>Future Directions</vt:lpstr>
      <vt:lpstr>Conclusion and Summary</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Reyna, Isabella P</cp:lastModifiedBy>
  <cp:revision>16</cp:revision>
  <dcterms:created xsi:type="dcterms:W3CDTF">2022-08-24T13:02:54Z</dcterms:created>
  <dcterms:modified xsi:type="dcterms:W3CDTF">2024-12-18T20:50:50Z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0x010100990FBA4D1CA22B4998895B0BEE27FBB9</vt:lpwstr>
  </property>
</Properties>
</file>